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78" r:id="rId3"/>
    <p:sldId id="279" r:id="rId4"/>
    <p:sldId id="277" r:id="rId5"/>
    <p:sldId id="281" r:id="rId6"/>
    <p:sldId id="282" r:id="rId7"/>
    <p:sldId id="257" r:id="rId8"/>
    <p:sldId id="258" r:id="rId9"/>
    <p:sldId id="260" r:id="rId10"/>
    <p:sldId id="280" r:id="rId11"/>
    <p:sldId id="261" r:id="rId12"/>
    <p:sldId id="275" r:id="rId13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9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938B4A-80FC-48EA-8EAB-8FFD942F14D4}" type="datetimeFigureOut">
              <a:rPr lang="ru-RU" smtClean="0"/>
              <a:t>20.11.2025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D4664-23FE-4C88-B9CF-2BD282591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448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2D75B6"/>
                </a:solidFill>
                <a:latin typeface="Candara"/>
                <a:cs typeface="Canda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D75B6"/>
                </a:solidFill>
                <a:latin typeface="Candara"/>
                <a:cs typeface="Canda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4986" y="1757180"/>
            <a:ext cx="11785095" cy="3211055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301751" y="1819655"/>
            <a:ext cx="3037840" cy="3122930"/>
          </a:xfrm>
          <a:custGeom>
            <a:avLst/>
            <a:gdLst/>
            <a:ahLst/>
            <a:cxnLst/>
            <a:rect l="l" t="t" r="r" b="b"/>
            <a:pathLst>
              <a:path w="3037840" h="3122929">
                <a:moveTo>
                  <a:pt x="1518666" y="0"/>
                </a:moveTo>
                <a:lnTo>
                  <a:pt x="0" y="0"/>
                </a:lnTo>
                <a:lnTo>
                  <a:pt x="0" y="3122676"/>
                </a:lnTo>
                <a:lnTo>
                  <a:pt x="1518666" y="3122676"/>
                </a:lnTo>
                <a:lnTo>
                  <a:pt x="3037332" y="1561338"/>
                </a:lnTo>
                <a:lnTo>
                  <a:pt x="1518666" y="0"/>
                </a:lnTo>
                <a:close/>
              </a:path>
            </a:pathLst>
          </a:custGeom>
          <a:solidFill>
            <a:srgbClr val="CC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4658867" y="1828799"/>
            <a:ext cx="4683760" cy="3114040"/>
          </a:xfrm>
          <a:custGeom>
            <a:avLst/>
            <a:gdLst/>
            <a:ahLst/>
            <a:cxnLst/>
            <a:rect l="l" t="t" r="r" b="b"/>
            <a:pathLst>
              <a:path w="4683759" h="3114040">
                <a:moveTo>
                  <a:pt x="3126486" y="0"/>
                </a:moveTo>
                <a:lnTo>
                  <a:pt x="0" y="0"/>
                </a:lnTo>
                <a:lnTo>
                  <a:pt x="1556766" y="1556765"/>
                </a:lnTo>
                <a:lnTo>
                  <a:pt x="0" y="3113532"/>
                </a:lnTo>
                <a:lnTo>
                  <a:pt x="3126486" y="3113532"/>
                </a:lnTo>
                <a:lnTo>
                  <a:pt x="4683252" y="1556765"/>
                </a:lnTo>
                <a:lnTo>
                  <a:pt x="3126486" y="0"/>
                </a:lnTo>
                <a:close/>
              </a:path>
            </a:pathLst>
          </a:custGeom>
          <a:solidFill>
            <a:srgbClr val="FF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7781543" y="1837943"/>
            <a:ext cx="4226560" cy="3114040"/>
          </a:xfrm>
          <a:custGeom>
            <a:avLst/>
            <a:gdLst/>
            <a:ahLst/>
            <a:cxnLst/>
            <a:rect l="l" t="t" r="r" b="b"/>
            <a:pathLst>
              <a:path w="4226559" h="3114040">
                <a:moveTo>
                  <a:pt x="2669285" y="0"/>
                </a:moveTo>
                <a:lnTo>
                  <a:pt x="0" y="0"/>
                </a:lnTo>
                <a:lnTo>
                  <a:pt x="1556765" y="1556765"/>
                </a:lnTo>
                <a:lnTo>
                  <a:pt x="0" y="3113531"/>
                </a:lnTo>
                <a:lnTo>
                  <a:pt x="2669285" y="3113531"/>
                </a:lnTo>
                <a:lnTo>
                  <a:pt x="4226052" y="1556765"/>
                </a:lnTo>
                <a:lnTo>
                  <a:pt x="2669285" y="0"/>
                </a:lnTo>
                <a:close/>
              </a:path>
            </a:pathLst>
          </a:custGeom>
          <a:solidFill>
            <a:srgbClr val="CCEB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776984" y="1828799"/>
            <a:ext cx="4459605" cy="3114040"/>
          </a:xfrm>
          <a:custGeom>
            <a:avLst/>
            <a:gdLst/>
            <a:ahLst/>
            <a:cxnLst/>
            <a:rect l="l" t="t" r="r" b="b"/>
            <a:pathLst>
              <a:path w="4459605" h="3114040">
                <a:moveTo>
                  <a:pt x="2902458" y="0"/>
                </a:moveTo>
                <a:lnTo>
                  <a:pt x="0" y="0"/>
                </a:lnTo>
                <a:lnTo>
                  <a:pt x="1556766" y="1556765"/>
                </a:lnTo>
                <a:lnTo>
                  <a:pt x="0" y="3113532"/>
                </a:lnTo>
                <a:lnTo>
                  <a:pt x="2902458" y="3113532"/>
                </a:lnTo>
                <a:lnTo>
                  <a:pt x="4459224" y="1556765"/>
                </a:lnTo>
                <a:lnTo>
                  <a:pt x="2902458" y="0"/>
                </a:lnTo>
                <a:close/>
              </a:path>
            </a:pathLst>
          </a:custGeom>
          <a:solidFill>
            <a:srgbClr val="B4C6E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D75B6"/>
                </a:solidFill>
                <a:latin typeface="Candara"/>
                <a:cs typeface="Canda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11/20/2025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D75B6"/>
                </a:solidFill>
                <a:latin typeface="Candara"/>
                <a:cs typeface="Canda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11/20/2025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11/20/2025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5662" y="25095"/>
            <a:ext cx="10580674" cy="1123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2D75B6"/>
                </a:solidFill>
                <a:latin typeface="Candara"/>
                <a:cs typeface="Canda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21361" y="2907029"/>
            <a:ext cx="5309870" cy="350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33475" y="304800"/>
            <a:ext cx="9836150" cy="37061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  <a:tabLst>
                <a:tab pos="3158490" algn="l"/>
              </a:tabLst>
            </a:pPr>
            <a:r>
              <a:rPr lang="ru-RU" sz="4800" b="1" spc="-10" dirty="0" smtClean="0">
                <a:solidFill>
                  <a:srgbClr val="1F3863"/>
                </a:solidFill>
                <a:latin typeface="Century Gothic"/>
                <a:cs typeface="Century Gothic"/>
              </a:rPr>
              <a:t>Основные подходы к разработке и реализации специальной индивидуальной программы развития для обучающихся с ТМНР</a:t>
            </a:r>
            <a:endParaRPr sz="2800" dirty="0">
              <a:latin typeface="Century Gothic"/>
              <a:cs typeface="Century Gothic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161131"/>
            <a:ext cx="1974850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350466" y="4343400"/>
            <a:ext cx="5257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57111C"/>
                </a:solidFill>
                <a:latin typeface="Akrobat" panose="00000600000000000000" pitchFamily="2" charset="-52"/>
              </a:rPr>
              <a:t>Зорина Оксана Васильевна, </a:t>
            </a:r>
          </a:p>
          <a:p>
            <a:r>
              <a:rPr lang="ru-RU" sz="2000" b="1" dirty="0">
                <a:solidFill>
                  <a:srgbClr val="57111C"/>
                </a:solidFill>
                <a:latin typeface="Akrobat" panose="00000600000000000000" pitchFamily="2" charset="-52"/>
              </a:rPr>
              <a:t>методист  кафедры психологии и</a:t>
            </a:r>
          </a:p>
          <a:p>
            <a:r>
              <a:rPr lang="ru-RU" sz="2000" b="1" dirty="0">
                <a:solidFill>
                  <a:srgbClr val="57111C"/>
                </a:solidFill>
                <a:latin typeface="Akrobat" panose="00000600000000000000" pitchFamily="2" charset="-52"/>
              </a:rPr>
              <a:t>коррекционной педагогики </a:t>
            </a:r>
          </a:p>
          <a:p>
            <a:r>
              <a:rPr lang="ru-RU" sz="2000" b="1" dirty="0">
                <a:solidFill>
                  <a:srgbClr val="57111C"/>
                </a:solidFill>
                <a:latin typeface="Akrobat" panose="00000600000000000000" pitchFamily="2" charset="-52"/>
              </a:rPr>
              <a:t>АОУ ВО </a:t>
            </a:r>
            <a:r>
              <a:rPr lang="ru-RU" sz="2000" b="1" dirty="0" smtClean="0">
                <a:solidFill>
                  <a:srgbClr val="57111C"/>
                </a:solidFill>
                <a:latin typeface="Akrobat" panose="00000600000000000000" pitchFamily="2" charset="-52"/>
              </a:rPr>
              <a:t>ДПО «Вологодский </a:t>
            </a:r>
            <a:r>
              <a:rPr lang="ru-RU" sz="2000" b="1" dirty="0">
                <a:solidFill>
                  <a:srgbClr val="57111C"/>
                </a:solidFill>
                <a:latin typeface="Akrobat" panose="00000600000000000000" pitchFamily="2" charset="-52"/>
              </a:rPr>
              <a:t>институт </a:t>
            </a:r>
          </a:p>
          <a:p>
            <a:r>
              <a:rPr lang="ru-RU" sz="2000" b="1" dirty="0">
                <a:solidFill>
                  <a:srgbClr val="57111C"/>
                </a:solidFill>
                <a:latin typeface="Akrobat" panose="00000600000000000000" pitchFamily="2" charset="-52"/>
              </a:rPr>
              <a:t>развития образования</a:t>
            </a:r>
            <a:r>
              <a:rPr lang="ru-RU" sz="2000" b="1" dirty="0" smtClean="0">
                <a:solidFill>
                  <a:srgbClr val="57111C"/>
                </a:solidFill>
                <a:latin typeface="Akrobat" panose="00000600000000000000" pitchFamily="2" charset="-52"/>
              </a:rPr>
              <a:t>"</a:t>
            </a:r>
            <a:endParaRPr lang="ru-RU" sz="2000" b="1" i="0" dirty="0">
              <a:solidFill>
                <a:srgbClr val="57111C"/>
              </a:solidFill>
              <a:effectLst/>
              <a:latin typeface="Akrobat" panose="00000600000000000000" pitchFamily="2" charset="-5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191000"/>
            <a:ext cx="3657600" cy="2437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10580674" cy="868443"/>
          </a:xfrm>
          <a:prstGeom prst="rect">
            <a:avLst/>
          </a:prstGeom>
        </p:spPr>
        <p:txBody>
          <a:bodyPr vert="horz" wrap="square" lIns="0" tIns="311404" rIns="0" bIns="0" rtlCol="0">
            <a:spAutoFit/>
          </a:bodyPr>
          <a:lstStyle/>
          <a:p>
            <a:pPr marL="814705">
              <a:lnSpc>
                <a:spcPct val="100000"/>
              </a:lnSpc>
              <a:spcBef>
                <a:spcPts val="105"/>
              </a:spcBef>
            </a:pPr>
            <a:r>
              <a:rPr sz="3600" dirty="0">
                <a:solidFill>
                  <a:schemeClr val="accent1">
                    <a:lumMod val="75000"/>
                  </a:schemeClr>
                </a:solidFill>
              </a:rPr>
              <a:t>Основные</a:t>
            </a:r>
            <a:r>
              <a:rPr sz="3600" spc="-25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sz="3600" dirty="0">
                <a:solidFill>
                  <a:schemeClr val="accent1">
                    <a:lumMod val="75000"/>
                  </a:schemeClr>
                </a:solidFill>
              </a:rPr>
              <a:t>задачи</a:t>
            </a:r>
            <a:r>
              <a:rPr sz="3600" spc="-35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sz="3600" dirty="0">
                <a:solidFill>
                  <a:schemeClr val="accent1">
                    <a:lumMod val="75000"/>
                  </a:schemeClr>
                </a:solidFill>
              </a:rPr>
              <a:t>экспертной</a:t>
            </a:r>
            <a:r>
              <a:rPr sz="3600" spc="-5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sz="3600" spc="-10" dirty="0">
                <a:solidFill>
                  <a:schemeClr val="accent1">
                    <a:lumMod val="75000"/>
                  </a:schemeClr>
                </a:solidFill>
              </a:rPr>
              <a:t>группы</a:t>
            </a:r>
            <a:endParaRPr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3400" y="1447800"/>
            <a:ext cx="9361805" cy="360419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5"/>
              </a:spcBef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Ø"/>
              <a:tabLst>
                <a:tab pos="355600" algn="l"/>
                <a:tab pos="2068830" algn="l"/>
                <a:tab pos="3907790" algn="l"/>
                <a:tab pos="7592059" algn="l"/>
              </a:tabLst>
            </a:pPr>
            <a:r>
              <a:rPr sz="2000" spc="-10" dirty="0">
                <a:latin typeface="Bookman Old Style"/>
                <a:cs typeface="Bookman Old Style"/>
              </a:rPr>
              <a:t>Проведение</a:t>
            </a:r>
            <a:r>
              <a:rPr sz="2000" dirty="0">
                <a:latin typeface="Bookman Old Style"/>
                <a:cs typeface="Bookman Old Style"/>
              </a:rPr>
              <a:t>	</a:t>
            </a:r>
            <a:r>
              <a:rPr sz="2000" spc="-10" dirty="0">
                <a:latin typeface="Bookman Old Style"/>
                <a:cs typeface="Bookman Old Style"/>
              </a:rPr>
              <a:t>углубленного</a:t>
            </a:r>
            <a:r>
              <a:rPr sz="2000" dirty="0">
                <a:latin typeface="Bookman Old Style"/>
                <a:cs typeface="Bookman Old Style"/>
              </a:rPr>
              <a:t>	</a:t>
            </a:r>
            <a:r>
              <a:rPr sz="2000" spc="-10" dirty="0">
                <a:latin typeface="Bookman Old Style"/>
                <a:cs typeface="Bookman Old Style"/>
              </a:rPr>
              <a:t>психолого-педагогического</a:t>
            </a:r>
            <a:r>
              <a:rPr sz="2000" dirty="0">
                <a:latin typeface="Bookman Old Style"/>
                <a:cs typeface="Bookman Old Style"/>
              </a:rPr>
              <a:t>	</a:t>
            </a:r>
            <a:r>
              <a:rPr sz="2000" spc="-10" dirty="0">
                <a:latin typeface="Bookman Old Style"/>
                <a:cs typeface="Bookman Old Style"/>
              </a:rPr>
              <a:t>обследования обучающегося.</a:t>
            </a:r>
            <a:endParaRPr sz="2000" dirty="0">
              <a:latin typeface="Bookman Old Style"/>
              <a:cs typeface="Bookman Old Style"/>
            </a:endParaRPr>
          </a:p>
          <a:p>
            <a:pPr marL="355600" indent="-342900">
              <a:lnSpc>
                <a:spcPct val="100000"/>
              </a:lnSpc>
              <a:spcBef>
                <a:spcPts val="995"/>
              </a:spcBef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Ø"/>
              <a:tabLst>
                <a:tab pos="354965" algn="l"/>
              </a:tabLst>
            </a:pPr>
            <a:r>
              <a:rPr sz="2000" dirty="0">
                <a:latin typeface="Bookman Old Style"/>
                <a:cs typeface="Bookman Old Style"/>
              </a:rPr>
              <a:t>Разработка</a:t>
            </a:r>
            <a:r>
              <a:rPr sz="2000" spc="-60" dirty="0">
                <a:latin typeface="Bookman Old Style"/>
                <a:cs typeface="Bookman Old Style"/>
              </a:rPr>
              <a:t> </a:t>
            </a:r>
            <a:r>
              <a:rPr sz="2000" dirty="0">
                <a:latin typeface="Bookman Old Style"/>
                <a:cs typeface="Bookman Old Style"/>
              </a:rPr>
              <a:t>специальной</a:t>
            </a:r>
            <a:r>
              <a:rPr sz="2000" spc="-50" dirty="0">
                <a:latin typeface="Bookman Old Style"/>
                <a:cs typeface="Bookman Old Style"/>
              </a:rPr>
              <a:t> </a:t>
            </a:r>
            <a:r>
              <a:rPr sz="2000" dirty="0">
                <a:latin typeface="Bookman Old Style"/>
                <a:cs typeface="Bookman Old Style"/>
              </a:rPr>
              <a:t>индивидуальной</a:t>
            </a:r>
            <a:r>
              <a:rPr sz="2000" spc="-55" dirty="0">
                <a:latin typeface="Bookman Old Style"/>
                <a:cs typeface="Bookman Old Style"/>
              </a:rPr>
              <a:t> </a:t>
            </a:r>
            <a:r>
              <a:rPr sz="2000" dirty="0">
                <a:latin typeface="Bookman Old Style"/>
                <a:cs typeface="Bookman Old Style"/>
              </a:rPr>
              <a:t>программы</a:t>
            </a:r>
            <a:r>
              <a:rPr sz="2000" spc="-40" dirty="0">
                <a:latin typeface="Bookman Old Style"/>
                <a:cs typeface="Bookman Old Style"/>
              </a:rPr>
              <a:t> </a:t>
            </a:r>
            <a:r>
              <a:rPr sz="2000" spc="-10" dirty="0">
                <a:latin typeface="Bookman Old Style"/>
                <a:cs typeface="Bookman Old Style"/>
              </a:rPr>
              <a:t>развития.</a:t>
            </a:r>
            <a:endParaRPr sz="2000" dirty="0">
              <a:latin typeface="Bookman Old Style"/>
              <a:cs typeface="Bookman Old Style"/>
            </a:endParaRPr>
          </a:p>
          <a:p>
            <a:pPr marL="355600" indent="-342900">
              <a:lnSpc>
                <a:spcPct val="100000"/>
              </a:lnSpc>
              <a:spcBef>
                <a:spcPts val="1010"/>
              </a:spcBef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Ø"/>
              <a:tabLst>
                <a:tab pos="354965" algn="l"/>
              </a:tabLst>
            </a:pPr>
            <a:r>
              <a:rPr sz="2000" dirty="0">
                <a:latin typeface="Bookman Old Style"/>
                <a:cs typeface="Bookman Old Style"/>
              </a:rPr>
              <a:t>Реализация</a:t>
            </a:r>
            <a:r>
              <a:rPr sz="2000" spc="-105" dirty="0">
                <a:latin typeface="Bookman Old Style"/>
                <a:cs typeface="Bookman Old Style"/>
              </a:rPr>
              <a:t> </a:t>
            </a:r>
            <a:r>
              <a:rPr sz="2000" dirty="0">
                <a:latin typeface="Bookman Old Style"/>
                <a:cs typeface="Bookman Old Style"/>
              </a:rPr>
              <a:t>специальной</a:t>
            </a:r>
            <a:r>
              <a:rPr sz="2000" spc="-105" dirty="0">
                <a:latin typeface="Bookman Old Style"/>
                <a:cs typeface="Bookman Old Style"/>
              </a:rPr>
              <a:t> </a:t>
            </a:r>
            <a:r>
              <a:rPr sz="2000" dirty="0">
                <a:latin typeface="Bookman Old Style"/>
                <a:cs typeface="Bookman Old Style"/>
              </a:rPr>
              <a:t>индивидуальной</a:t>
            </a:r>
            <a:r>
              <a:rPr sz="2000" spc="-85" dirty="0">
                <a:latin typeface="Bookman Old Style"/>
                <a:cs typeface="Bookman Old Style"/>
              </a:rPr>
              <a:t> </a:t>
            </a:r>
            <a:r>
              <a:rPr sz="2000" dirty="0">
                <a:latin typeface="Bookman Old Style"/>
                <a:cs typeface="Bookman Old Style"/>
              </a:rPr>
              <a:t>программы</a:t>
            </a:r>
            <a:r>
              <a:rPr sz="2000" spc="-90" dirty="0">
                <a:latin typeface="Bookman Old Style"/>
                <a:cs typeface="Bookman Old Style"/>
              </a:rPr>
              <a:t> </a:t>
            </a:r>
            <a:r>
              <a:rPr sz="2000" spc="-10" dirty="0">
                <a:latin typeface="Bookman Old Style"/>
                <a:cs typeface="Bookman Old Style"/>
              </a:rPr>
              <a:t>развития.</a:t>
            </a:r>
            <a:endParaRPr sz="2000" dirty="0">
              <a:latin typeface="Bookman Old Style"/>
              <a:cs typeface="Bookman Old Style"/>
            </a:endParaRPr>
          </a:p>
          <a:p>
            <a:pPr marL="355600" marR="5080" indent="-342900">
              <a:lnSpc>
                <a:spcPct val="100000"/>
              </a:lnSpc>
              <a:spcBef>
                <a:spcPts val="994"/>
              </a:spcBef>
              <a:buClr>
                <a:schemeClr val="tx2">
                  <a:lumMod val="60000"/>
                  <a:lumOff val="40000"/>
                </a:schemeClr>
              </a:buClr>
              <a:buSzPct val="80000"/>
              <a:buFont typeface="Wingdings" panose="05000000000000000000" pitchFamily="2" charset="2"/>
              <a:buChar char="Ø"/>
              <a:tabLst>
                <a:tab pos="355600" algn="l"/>
                <a:tab pos="1762125" algn="l"/>
                <a:tab pos="3505835" algn="l"/>
                <a:tab pos="5120005" algn="l"/>
                <a:tab pos="7202170" algn="l"/>
              </a:tabLst>
            </a:pPr>
            <a:r>
              <a:rPr sz="2000" spc="-10" dirty="0">
                <a:latin typeface="Bookman Old Style"/>
                <a:cs typeface="Bookman Old Style"/>
              </a:rPr>
              <a:t>Оценка</a:t>
            </a:r>
            <a:r>
              <a:rPr sz="2000" dirty="0">
                <a:latin typeface="Bookman Old Style"/>
                <a:cs typeface="Bookman Old Style"/>
              </a:rPr>
              <a:t>	</a:t>
            </a:r>
            <a:r>
              <a:rPr sz="2000" spc="-10" dirty="0">
                <a:latin typeface="Bookman Old Style"/>
                <a:cs typeface="Bookman Old Style"/>
              </a:rPr>
              <a:t>динамики</a:t>
            </a:r>
            <a:r>
              <a:rPr sz="2000" dirty="0">
                <a:latin typeface="Bookman Old Style"/>
                <a:cs typeface="Bookman Old Style"/>
              </a:rPr>
              <a:t>	</a:t>
            </a:r>
            <a:r>
              <a:rPr sz="2000" spc="-10" dirty="0">
                <a:latin typeface="Bookman Old Style"/>
                <a:cs typeface="Bookman Old Style"/>
              </a:rPr>
              <a:t>освоения</a:t>
            </a:r>
            <a:r>
              <a:rPr sz="2000" dirty="0">
                <a:latin typeface="Bookman Old Style"/>
                <a:cs typeface="Bookman Old Style"/>
              </a:rPr>
              <a:t>	</a:t>
            </a:r>
            <a:r>
              <a:rPr sz="2000" spc="-10" dirty="0">
                <a:latin typeface="Bookman Old Style"/>
                <a:cs typeface="Bookman Old Style"/>
              </a:rPr>
              <a:t>специальной</a:t>
            </a:r>
            <a:r>
              <a:rPr sz="2000" dirty="0">
                <a:latin typeface="Bookman Old Style"/>
                <a:cs typeface="Bookman Old Style"/>
              </a:rPr>
              <a:t>	</a:t>
            </a:r>
            <a:r>
              <a:rPr sz="2000" spc="-10" dirty="0">
                <a:latin typeface="Bookman Old Style"/>
                <a:cs typeface="Bookman Old Style"/>
              </a:rPr>
              <a:t>индивидуальной </a:t>
            </a:r>
            <a:r>
              <a:rPr sz="2000" dirty="0">
                <a:latin typeface="Bookman Old Style"/>
                <a:cs typeface="Bookman Old Style"/>
              </a:rPr>
              <a:t>программы</a:t>
            </a:r>
            <a:r>
              <a:rPr sz="2000" spc="-60" dirty="0">
                <a:latin typeface="Bookman Old Style"/>
                <a:cs typeface="Bookman Old Style"/>
              </a:rPr>
              <a:t> </a:t>
            </a:r>
            <a:r>
              <a:rPr sz="2000" spc="-10" dirty="0" err="1">
                <a:latin typeface="Bookman Old Style"/>
                <a:cs typeface="Bookman Old Style"/>
              </a:rPr>
              <a:t>развития</a:t>
            </a:r>
            <a:r>
              <a:rPr sz="2000" spc="-10" dirty="0" smtClean="0">
                <a:latin typeface="Bookman Old Style"/>
                <a:cs typeface="Bookman Old Style"/>
              </a:rPr>
              <a:t>.</a:t>
            </a:r>
            <a:endParaRPr lang="ru-RU" sz="2000" spc="-10" dirty="0" smtClean="0">
              <a:latin typeface="Bookman Old Style"/>
              <a:cs typeface="Bookman Old Style"/>
            </a:endParaRPr>
          </a:p>
          <a:p>
            <a:pPr marL="12700" marR="5080">
              <a:lnSpc>
                <a:spcPct val="100000"/>
              </a:lnSpc>
              <a:spcBef>
                <a:spcPts val="994"/>
              </a:spcBef>
              <a:buClr>
                <a:srgbClr val="90C225"/>
              </a:buClr>
              <a:buSzPct val="80000"/>
              <a:tabLst>
                <a:tab pos="355600" algn="l"/>
                <a:tab pos="1762125" algn="l"/>
                <a:tab pos="3505835" algn="l"/>
                <a:tab pos="5120005" algn="l"/>
                <a:tab pos="7202170" algn="l"/>
              </a:tabLst>
            </a:pPr>
            <a:endParaRPr sz="2000" dirty="0">
              <a:latin typeface="Bookman Old Style"/>
              <a:cs typeface="Bookman Old Style"/>
            </a:endParaRPr>
          </a:p>
          <a:p>
            <a:pPr marL="12700" marR="5080" algn="just">
              <a:lnSpc>
                <a:spcPct val="100000"/>
              </a:lnSpc>
            </a:pPr>
            <a:r>
              <a:rPr sz="2000" dirty="0" err="1" smtClean="0">
                <a:latin typeface="Bookman Old Style"/>
                <a:cs typeface="Bookman Old Style"/>
              </a:rPr>
              <a:t>Экспертная</a:t>
            </a:r>
            <a:r>
              <a:rPr sz="2000" spc="365" dirty="0" smtClean="0">
                <a:latin typeface="Bookman Old Style"/>
                <a:cs typeface="Bookman Old Style"/>
              </a:rPr>
              <a:t> </a:t>
            </a:r>
            <a:r>
              <a:rPr sz="2000" dirty="0">
                <a:latin typeface="Bookman Old Style"/>
                <a:cs typeface="Bookman Old Style"/>
              </a:rPr>
              <a:t>группа</a:t>
            </a:r>
            <a:r>
              <a:rPr sz="2000" spc="390" dirty="0">
                <a:latin typeface="Bookman Old Style"/>
                <a:cs typeface="Bookman Old Style"/>
              </a:rPr>
              <a:t> </a:t>
            </a:r>
            <a:r>
              <a:rPr sz="2000" dirty="0">
                <a:latin typeface="Bookman Old Style"/>
                <a:cs typeface="Bookman Old Style"/>
              </a:rPr>
              <a:t>осуществляет</a:t>
            </a:r>
            <a:r>
              <a:rPr sz="2000" spc="365" dirty="0">
                <a:latin typeface="Bookman Old Style"/>
                <a:cs typeface="Bookman Old Style"/>
              </a:rPr>
              <a:t> </a:t>
            </a:r>
            <a:r>
              <a:rPr sz="2000" dirty="0">
                <a:latin typeface="Bookman Old Style"/>
                <a:cs typeface="Bookman Old Style"/>
              </a:rPr>
              <a:t>разработку</a:t>
            </a:r>
            <a:r>
              <a:rPr sz="2000" spc="380" dirty="0">
                <a:latin typeface="Bookman Old Style"/>
                <a:cs typeface="Bookman Old Style"/>
              </a:rPr>
              <a:t> </a:t>
            </a:r>
            <a:r>
              <a:rPr sz="2000" dirty="0">
                <a:latin typeface="Bookman Old Style"/>
                <a:cs typeface="Bookman Old Style"/>
              </a:rPr>
              <a:t>и</a:t>
            </a:r>
            <a:r>
              <a:rPr sz="2000" spc="380" dirty="0">
                <a:latin typeface="Bookman Old Style"/>
                <a:cs typeface="Bookman Old Style"/>
              </a:rPr>
              <a:t> </a:t>
            </a:r>
            <a:r>
              <a:rPr sz="2000" dirty="0">
                <a:latin typeface="Bookman Old Style"/>
                <a:cs typeface="Bookman Old Style"/>
              </a:rPr>
              <a:t>реализацию</a:t>
            </a:r>
            <a:r>
              <a:rPr sz="2000" spc="390" dirty="0">
                <a:latin typeface="Bookman Old Style"/>
                <a:cs typeface="Bookman Old Style"/>
              </a:rPr>
              <a:t> </a:t>
            </a:r>
            <a:r>
              <a:rPr sz="2000" dirty="0">
                <a:latin typeface="Bookman Old Style"/>
                <a:cs typeface="Bookman Old Style"/>
              </a:rPr>
              <a:t>СИПР</a:t>
            </a:r>
            <a:r>
              <a:rPr sz="2000" spc="380" dirty="0">
                <a:latin typeface="Bookman Old Style"/>
                <a:cs typeface="Bookman Old Style"/>
              </a:rPr>
              <a:t> </a:t>
            </a:r>
            <a:r>
              <a:rPr sz="2000" spc="-25" dirty="0">
                <a:latin typeface="Bookman Old Style"/>
                <a:cs typeface="Bookman Old Style"/>
              </a:rPr>
              <a:t>на </a:t>
            </a:r>
            <a:r>
              <a:rPr sz="2000" dirty="0">
                <a:latin typeface="Bookman Old Style"/>
                <a:cs typeface="Bookman Old Style"/>
              </a:rPr>
              <a:t>основе</a:t>
            </a:r>
            <a:r>
              <a:rPr sz="2000" spc="434" dirty="0">
                <a:latin typeface="Bookman Old Style"/>
                <a:cs typeface="Bookman Old Style"/>
              </a:rPr>
              <a:t>    </a:t>
            </a:r>
            <a:r>
              <a:rPr sz="2000" dirty="0">
                <a:latin typeface="Bookman Old Style"/>
                <a:cs typeface="Bookman Old Style"/>
              </a:rPr>
              <a:t>результатов</a:t>
            </a:r>
            <a:r>
              <a:rPr sz="2000" spc="440" dirty="0">
                <a:latin typeface="Bookman Old Style"/>
                <a:cs typeface="Bookman Old Style"/>
              </a:rPr>
              <a:t>    </a:t>
            </a:r>
            <a:r>
              <a:rPr sz="2000" spc="-10" dirty="0">
                <a:latin typeface="Bookman Old Style"/>
                <a:cs typeface="Bookman Old Style"/>
              </a:rPr>
              <a:t>психолого-</a:t>
            </a:r>
            <a:r>
              <a:rPr sz="2000" dirty="0">
                <a:latin typeface="Bookman Old Style"/>
                <a:cs typeface="Bookman Old Style"/>
              </a:rPr>
              <a:t>педагогического</a:t>
            </a:r>
            <a:r>
              <a:rPr sz="2000" spc="440" dirty="0">
                <a:latin typeface="Bookman Old Style"/>
                <a:cs typeface="Bookman Old Style"/>
              </a:rPr>
              <a:t>    </a:t>
            </a:r>
            <a:r>
              <a:rPr sz="2000" spc="-10" dirty="0">
                <a:latin typeface="Bookman Old Style"/>
                <a:cs typeface="Bookman Old Style"/>
              </a:rPr>
              <a:t>обследования </a:t>
            </a:r>
            <a:r>
              <a:rPr sz="2000" dirty="0">
                <a:latin typeface="Bookman Old Style"/>
                <a:cs typeface="Bookman Old Style"/>
              </a:rPr>
              <a:t>обучающегося,</a:t>
            </a:r>
            <a:r>
              <a:rPr sz="2000" spc="-45" dirty="0">
                <a:latin typeface="Bookman Old Style"/>
                <a:cs typeface="Bookman Old Style"/>
              </a:rPr>
              <a:t> </a:t>
            </a:r>
            <a:r>
              <a:rPr sz="2000" dirty="0">
                <a:latin typeface="Bookman Old Style"/>
                <a:cs typeface="Bookman Old Style"/>
              </a:rPr>
              <a:t>с</a:t>
            </a:r>
            <a:r>
              <a:rPr sz="2000" spc="-25" dirty="0">
                <a:latin typeface="Bookman Old Style"/>
                <a:cs typeface="Bookman Old Style"/>
              </a:rPr>
              <a:t> </a:t>
            </a:r>
            <a:r>
              <a:rPr sz="2000" dirty="0">
                <a:latin typeface="Bookman Old Style"/>
                <a:cs typeface="Bookman Old Style"/>
              </a:rPr>
              <a:t>учётом</a:t>
            </a:r>
            <a:r>
              <a:rPr sz="2000" spc="-25" dirty="0">
                <a:latin typeface="Bookman Old Style"/>
                <a:cs typeface="Bookman Old Style"/>
              </a:rPr>
              <a:t> </a:t>
            </a:r>
            <a:r>
              <a:rPr sz="2000" dirty="0">
                <a:latin typeface="Bookman Old Style"/>
                <a:cs typeface="Bookman Old Style"/>
              </a:rPr>
              <a:t>рекомендаций</a:t>
            </a:r>
            <a:r>
              <a:rPr sz="2000" spc="-55" dirty="0">
                <a:latin typeface="Bookman Old Style"/>
                <a:cs typeface="Bookman Old Style"/>
              </a:rPr>
              <a:t> </a:t>
            </a:r>
            <a:r>
              <a:rPr sz="2000" dirty="0">
                <a:latin typeface="Bookman Old Style"/>
                <a:cs typeface="Bookman Old Style"/>
              </a:rPr>
              <a:t>ПМПК,</a:t>
            </a:r>
            <a:r>
              <a:rPr sz="2000" spc="-45" dirty="0">
                <a:latin typeface="Bookman Old Style"/>
                <a:cs typeface="Bookman Old Style"/>
              </a:rPr>
              <a:t> </a:t>
            </a:r>
            <a:r>
              <a:rPr sz="2000" dirty="0">
                <a:latin typeface="Bookman Old Style"/>
                <a:cs typeface="Bookman Old Style"/>
              </a:rPr>
              <a:t>ППк,</a:t>
            </a:r>
            <a:r>
              <a:rPr sz="2000" spc="-40" dirty="0">
                <a:latin typeface="Bookman Old Style"/>
                <a:cs typeface="Bookman Old Style"/>
              </a:rPr>
              <a:t> </a:t>
            </a:r>
            <a:r>
              <a:rPr sz="2000" spc="-10" dirty="0">
                <a:latin typeface="Bookman Old Style"/>
                <a:cs typeface="Bookman Old Style"/>
              </a:rPr>
              <a:t>ИПРА.</a:t>
            </a:r>
            <a:endParaRPr sz="2000" dirty="0">
              <a:latin typeface="Bookman Old Style"/>
              <a:cs typeface="Bookman Old Style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00" y="228600"/>
            <a:ext cx="1963738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257800"/>
            <a:ext cx="5443538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334000"/>
            <a:ext cx="4039421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517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53821" y="1164589"/>
          <a:ext cx="10899774" cy="51720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38770"/>
                <a:gridCol w="2961004"/>
              </a:tblGrid>
              <a:tr h="395605"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2000" b="1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Содержание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2984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34"/>
                        </a:spcBef>
                      </a:pPr>
                      <a:r>
                        <a:rPr sz="2000" b="1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Участники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2984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</a:tr>
              <a:tr h="50927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Сбор</a:t>
                      </a:r>
                      <a:r>
                        <a:rPr sz="2000" spc="-4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и</a:t>
                      </a:r>
                      <a:r>
                        <a:rPr sz="2000" spc="-2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анализ</a:t>
                      </a:r>
                      <a:r>
                        <a:rPr sz="2000" spc="-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данных</a:t>
                      </a:r>
                      <a:r>
                        <a:rPr sz="2000" spc="-2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диагностического</a:t>
                      </a:r>
                      <a:r>
                        <a:rPr sz="2000" spc="-5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периода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Специалисты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marL="91440" marR="1035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Обсуждение</a:t>
                      </a:r>
                      <a:r>
                        <a:rPr sz="2000" spc="-7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результатов</a:t>
                      </a:r>
                      <a:r>
                        <a:rPr sz="2000" spc="-7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анализа</a:t>
                      </a: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данных</a:t>
                      </a:r>
                      <a:r>
                        <a:rPr sz="2000" spc="-2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и</a:t>
                      </a:r>
                      <a:r>
                        <a:rPr sz="2000" spc="-2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выявление</a:t>
                      </a:r>
                      <a:r>
                        <a:rPr sz="2000" spc="-2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приоритетных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направлений</a:t>
                      </a:r>
                      <a:r>
                        <a:rPr sz="2000" spc="-4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в</a:t>
                      </a:r>
                      <a:r>
                        <a:rPr sz="2000" spc="-4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развитии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Специалисты</a:t>
                      </a:r>
                      <a:r>
                        <a:rPr sz="2000" spc="-2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и</a:t>
                      </a:r>
                      <a:r>
                        <a:rPr sz="2000" spc="-2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родители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Разработка</a:t>
                      </a:r>
                      <a:r>
                        <a:rPr sz="2000" spc="-3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ИУП</a:t>
                      </a:r>
                      <a:r>
                        <a:rPr sz="2000" spc="-1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и</a:t>
                      </a:r>
                      <a:r>
                        <a:rPr sz="2000" spc="-1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определение</a:t>
                      </a:r>
                      <a:r>
                        <a:rPr sz="2000" spc="-4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состава</a:t>
                      </a:r>
                      <a:r>
                        <a:rPr sz="2000" spc="-2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специалистов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Специалисты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marL="91440" marR="176657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Формулировка</a:t>
                      </a:r>
                      <a:r>
                        <a:rPr sz="2000" spc="-4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образовательных</a:t>
                      </a:r>
                      <a:r>
                        <a:rPr sz="2000" spc="-3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задач</a:t>
                      </a:r>
                      <a:r>
                        <a:rPr sz="2000" spc="-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по</a:t>
                      </a:r>
                      <a:r>
                        <a:rPr sz="2000" spc="-1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предметам,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коррекционным</a:t>
                      </a:r>
                      <a:r>
                        <a:rPr sz="2000" spc="-6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курсам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Специалисты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</a:tr>
              <a:tr h="60388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Разработка</a:t>
                      </a:r>
                      <a:r>
                        <a:rPr sz="2000" spc="-3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плана-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графика</a:t>
                      </a: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по</a:t>
                      </a:r>
                      <a:r>
                        <a:rPr sz="2000" spc="-2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присмотру</a:t>
                      </a:r>
                      <a:r>
                        <a:rPr sz="2000" spc="-3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и</a:t>
                      </a:r>
                      <a:r>
                        <a:rPr sz="2000" spc="-1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уходу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Специалисты</a:t>
                      </a:r>
                      <a:r>
                        <a:rPr sz="2000" spc="-3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и</a:t>
                      </a:r>
                      <a:r>
                        <a:rPr sz="2000" spc="-3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родители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</a:tr>
              <a:tr h="60071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Разработка</a:t>
                      </a:r>
                      <a:r>
                        <a:rPr sz="2000" spc="-3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программы</a:t>
                      </a:r>
                      <a:r>
                        <a:rPr sz="2000" spc="-3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внеурочной</a:t>
                      </a:r>
                      <a:r>
                        <a:rPr sz="2000" spc="-5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деятельности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Специалисты</a:t>
                      </a:r>
                      <a:r>
                        <a:rPr sz="2000" spc="-2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и</a:t>
                      </a:r>
                      <a:r>
                        <a:rPr sz="2000" spc="-2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родители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</a:tr>
              <a:tr h="60071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Разработка</a:t>
                      </a:r>
                      <a:r>
                        <a:rPr sz="2000" spc="-4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программы</a:t>
                      </a:r>
                      <a:r>
                        <a:rPr sz="2000" spc="-3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сотрудничества</a:t>
                      </a:r>
                      <a:r>
                        <a:rPr sz="2000" spc="38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семьи</a:t>
                      </a:r>
                      <a:r>
                        <a:rPr sz="2000" spc="-2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и</a:t>
                      </a:r>
                      <a:r>
                        <a:rPr sz="2000" spc="-2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специалистов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Специалисты</a:t>
                      </a:r>
                      <a:r>
                        <a:rPr sz="2000" spc="-2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и</a:t>
                      </a:r>
                      <a:r>
                        <a:rPr sz="2000" spc="-2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родители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</a:tr>
              <a:tr h="5232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Представление</a:t>
                      </a:r>
                      <a:r>
                        <a:rPr sz="2000" spc="-4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СИПР</a:t>
                      </a:r>
                      <a:r>
                        <a:rPr sz="2000" spc="-2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на</a:t>
                      </a:r>
                      <a:r>
                        <a:rPr sz="2000" spc="-1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педсовете/</a:t>
                      </a:r>
                      <a:r>
                        <a:rPr sz="2000" spc="-4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ППк/</a:t>
                      </a:r>
                      <a:r>
                        <a:rPr sz="2000" spc="-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2000" spc="-2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ЭГ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20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Специалисты</a:t>
                      </a:r>
                      <a:endParaRPr sz="2000">
                        <a:latin typeface="Candara"/>
                        <a:cs typeface="Candara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05662" y="25095"/>
            <a:ext cx="7195338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9120" marR="5080" indent="-169037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latin typeface="Century Gothic"/>
                <a:cs typeface="Century Gothic"/>
              </a:rPr>
              <a:t>План</a:t>
            </a:r>
            <a:r>
              <a:rPr sz="2800" spc="-80" dirty="0">
                <a:latin typeface="Century Gothic"/>
                <a:cs typeface="Century Gothic"/>
              </a:rPr>
              <a:t> </a:t>
            </a:r>
            <a:r>
              <a:rPr sz="2800" dirty="0">
                <a:latin typeface="Century Gothic"/>
                <a:cs typeface="Century Gothic"/>
              </a:rPr>
              <a:t>работы</a:t>
            </a:r>
            <a:r>
              <a:rPr sz="2800" spc="-60" dirty="0">
                <a:latin typeface="Century Gothic"/>
                <a:cs typeface="Century Gothic"/>
              </a:rPr>
              <a:t> </a:t>
            </a:r>
            <a:r>
              <a:rPr sz="2800" dirty="0">
                <a:latin typeface="Century Gothic"/>
                <a:cs typeface="Century Gothic"/>
              </a:rPr>
              <a:t>экспертной</a:t>
            </a:r>
            <a:r>
              <a:rPr sz="2800" spc="-75" dirty="0">
                <a:latin typeface="Century Gothic"/>
                <a:cs typeface="Century Gothic"/>
              </a:rPr>
              <a:t> </a:t>
            </a:r>
            <a:r>
              <a:rPr sz="2800" dirty="0" err="1">
                <a:latin typeface="Century Gothic"/>
                <a:cs typeface="Century Gothic"/>
              </a:rPr>
              <a:t>группы</a:t>
            </a:r>
            <a:r>
              <a:rPr sz="2800" spc="-65" dirty="0">
                <a:latin typeface="Century Gothic"/>
                <a:cs typeface="Century Gothic"/>
              </a:rPr>
              <a:t> </a:t>
            </a:r>
            <a:r>
              <a:rPr lang="ru-RU" sz="2800" spc="-65" dirty="0" smtClean="0">
                <a:latin typeface="Century Gothic"/>
                <a:cs typeface="Century Gothic"/>
              </a:rPr>
              <a:t/>
            </a:r>
            <a:br>
              <a:rPr lang="ru-RU" sz="2800" spc="-65" dirty="0" smtClean="0">
                <a:latin typeface="Century Gothic"/>
                <a:cs typeface="Century Gothic"/>
              </a:rPr>
            </a:br>
            <a:r>
              <a:rPr sz="2800" dirty="0" err="1" smtClean="0">
                <a:latin typeface="Century Gothic"/>
                <a:cs typeface="Century Gothic"/>
              </a:rPr>
              <a:t>по</a:t>
            </a:r>
            <a:r>
              <a:rPr sz="2800" spc="-60" dirty="0" smtClean="0">
                <a:latin typeface="Century Gothic"/>
                <a:cs typeface="Century Gothic"/>
              </a:rPr>
              <a:t> </a:t>
            </a:r>
            <a:r>
              <a:rPr sz="2800" spc="-10" dirty="0">
                <a:latin typeface="Century Gothic"/>
                <a:cs typeface="Century Gothic"/>
              </a:rPr>
              <a:t>разработке</a:t>
            </a:r>
            <a:r>
              <a:rPr sz="2800" spc="-55" dirty="0">
                <a:latin typeface="Century Gothic"/>
                <a:cs typeface="Century Gothic"/>
              </a:rPr>
              <a:t> </a:t>
            </a:r>
            <a:r>
              <a:rPr sz="2800" spc="-20" dirty="0">
                <a:latin typeface="Century Gothic"/>
                <a:cs typeface="Century Gothic"/>
              </a:rPr>
              <a:t>СИПР</a:t>
            </a:r>
            <a:endParaRPr sz="2800" dirty="0">
              <a:latin typeface="Century Gothic"/>
              <a:cs typeface="Century Gothic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152400"/>
            <a:ext cx="1963738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5"/>
          <p:cNvSpPr txBox="1">
            <a:spLocks noGrp="1"/>
          </p:cNvSpPr>
          <p:nvPr>
            <p:ph type="title"/>
          </p:nvPr>
        </p:nvSpPr>
        <p:spPr>
          <a:xfrm>
            <a:off x="805662" y="25095"/>
            <a:ext cx="10580674" cy="5059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035810" marR="5080" indent="-1582420">
              <a:lnSpc>
                <a:spcPct val="100000"/>
              </a:lnSpc>
              <a:spcBef>
                <a:spcPts val="105"/>
              </a:spcBef>
            </a:pPr>
            <a:endParaRPr spc="-2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30" y="914400"/>
            <a:ext cx="8943129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8600"/>
            <a:ext cx="8383587" cy="6279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4600" y="304800"/>
            <a:ext cx="19685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39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5900085" cy="4419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305098"/>
            <a:ext cx="1963738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633" y="2286000"/>
            <a:ext cx="5910305" cy="442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086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533400" y="609600"/>
            <a:ext cx="9601200" cy="5581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70"/>
              </a:spcBef>
            </a:pPr>
            <a:r>
              <a:rPr lang="ru-RU" sz="2400" b="1" dirty="0" smtClean="0">
                <a:latin typeface="Bookman Old Style"/>
                <a:cs typeface="Bookman Old Style"/>
              </a:rPr>
              <a:t>С</a:t>
            </a:r>
            <a:r>
              <a:rPr lang="ru-RU" sz="2400" b="1" dirty="0" smtClean="0">
                <a:latin typeface="Bookman Old Style"/>
                <a:cs typeface="Bookman Old Style"/>
              </a:rPr>
              <a:t>пециальная индивидуальная программа развития </a:t>
            </a:r>
            <a:r>
              <a:rPr lang="ru-RU" sz="2400" dirty="0" smtClean="0">
                <a:latin typeface="Bookman Old Style"/>
                <a:cs typeface="Bookman Old Style"/>
              </a:rPr>
              <a:t>(далее – </a:t>
            </a:r>
            <a:r>
              <a:rPr lang="ru-RU" sz="2400" b="1" dirty="0" smtClean="0">
                <a:latin typeface="Bookman Old Style"/>
                <a:cs typeface="Bookman Old Style"/>
              </a:rPr>
              <a:t>СИПР</a:t>
            </a:r>
            <a:r>
              <a:rPr lang="ru-RU" sz="2400" dirty="0" smtClean="0">
                <a:latin typeface="Bookman Old Style"/>
                <a:cs typeface="Bookman Old Style"/>
              </a:rPr>
              <a:t>) – это </a:t>
            </a:r>
            <a:r>
              <a:rPr lang="ru-RU" sz="2400" b="1" dirty="0" smtClean="0">
                <a:latin typeface="Bookman Old Style"/>
                <a:cs typeface="Bookman Old Style"/>
              </a:rPr>
              <a:t>программа</a:t>
            </a:r>
            <a:r>
              <a:rPr lang="ru-RU" sz="2400" dirty="0" smtClean="0">
                <a:latin typeface="Bookman Old Style"/>
                <a:cs typeface="Bookman Old Style"/>
              </a:rPr>
              <a:t>, разработанная для </a:t>
            </a:r>
            <a:r>
              <a:rPr lang="ru-RU" sz="2400" b="1" dirty="0" smtClean="0">
                <a:latin typeface="Bookman Old Style"/>
                <a:cs typeface="Bookman Old Style"/>
              </a:rPr>
              <a:t>одного конкретного обучающегося </a:t>
            </a:r>
            <a:r>
              <a:rPr lang="ru-RU" sz="2400" dirty="0" smtClean="0">
                <a:latin typeface="Bookman Old Style"/>
                <a:cs typeface="Bookman Old Style"/>
              </a:rPr>
              <a:t>и направленная на решение его проблем в обучении, воспитании и развитии.</a:t>
            </a:r>
          </a:p>
          <a:p>
            <a:pPr>
              <a:lnSpc>
                <a:spcPct val="100000"/>
              </a:lnSpc>
              <a:spcBef>
                <a:spcPts val="2070"/>
              </a:spcBef>
            </a:pPr>
            <a:endParaRPr sz="2400" dirty="0">
              <a:latin typeface="Bookman Old Style"/>
              <a:cs typeface="Bookman Old Style"/>
            </a:endParaRPr>
          </a:p>
          <a:p>
            <a:pPr marL="12700" marR="5080" algn="just">
              <a:lnSpc>
                <a:spcPct val="100000"/>
              </a:lnSpc>
            </a:pPr>
            <a:r>
              <a:rPr sz="2400" b="1" dirty="0">
                <a:latin typeface="Bookman Old Style"/>
                <a:cs typeface="Bookman Old Style"/>
              </a:rPr>
              <a:t>Цель</a:t>
            </a:r>
            <a:r>
              <a:rPr sz="2400" b="1" spc="540" dirty="0">
                <a:latin typeface="Bookman Old Style"/>
                <a:cs typeface="Bookman Old Style"/>
              </a:rPr>
              <a:t> </a:t>
            </a:r>
            <a:r>
              <a:rPr sz="2400" dirty="0">
                <a:latin typeface="Bookman Old Style"/>
                <a:cs typeface="Bookman Old Style"/>
              </a:rPr>
              <a:t>реализации</a:t>
            </a:r>
            <a:r>
              <a:rPr sz="2400" spc="595" dirty="0">
                <a:latin typeface="Bookman Old Style"/>
                <a:cs typeface="Bookman Old Style"/>
              </a:rPr>
              <a:t> </a:t>
            </a:r>
            <a:r>
              <a:rPr sz="2400" dirty="0">
                <a:latin typeface="Bookman Old Style"/>
                <a:cs typeface="Bookman Old Style"/>
              </a:rPr>
              <a:t>СИПР:</a:t>
            </a:r>
            <a:r>
              <a:rPr sz="2400" spc="590" dirty="0">
                <a:latin typeface="Bookman Old Style"/>
                <a:cs typeface="Bookman Old Style"/>
              </a:rPr>
              <a:t> </a:t>
            </a:r>
            <a:r>
              <a:rPr sz="2400" dirty="0">
                <a:latin typeface="Bookman Old Style"/>
                <a:cs typeface="Bookman Old Style"/>
              </a:rPr>
              <a:t>обретение</a:t>
            </a:r>
            <a:r>
              <a:rPr sz="2400" spc="-80" dirty="0">
                <a:latin typeface="Bookman Old Style"/>
                <a:cs typeface="Bookman Old Style"/>
              </a:rPr>
              <a:t>  </a:t>
            </a:r>
            <a:r>
              <a:rPr sz="2400" dirty="0">
                <a:latin typeface="Bookman Old Style"/>
                <a:cs typeface="Bookman Old Style"/>
              </a:rPr>
              <a:t>обучающимся</a:t>
            </a:r>
            <a:r>
              <a:rPr sz="2400" spc="595" dirty="0">
                <a:latin typeface="Bookman Old Style"/>
                <a:cs typeface="Bookman Old Style"/>
              </a:rPr>
              <a:t> </a:t>
            </a:r>
            <a:r>
              <a:rPr sz="2400" spc="-10" dirty="0">
                <a:latin typeface="Bookman Old Style"/>
                <a:cs typeface="Bookman Old Style"/>
              </a:rPr>
              <a:t>таких </a:t>
            </a:r>
            <a:r>
              <a:rPr sz="2400" dirty="0">
                <a:latin typeface="Bookman Old Style"/>
                <a:cs typeface="Bookman Old Style"/>
              </a:rPr>
              <a:t>жизненных</a:t>
            </a:r>
            <a:r>
              <a:rPr sz="2400" spc="335" dirty="0">
                <a:latin typeface="Bookman Old Style"/>
                <a:cs typeface="Bookman Old Style"/>
              </a:rPr>
              <a:t>   </a:t>
            </a:r>
            <a:r>
              <a:rPr sz="2400" dirty="0">
                <a:latin typeface="Bookman Old Style"/>
                <a:cs typeface="Bookman Old Style"/>
              </a:rPr>
              <a:t>компетенций,</a:t>
            </a:r>
            <a:r>
              <a:rPr sz="2400" spc="340" dirty="0">
                <a:latin typeface="Bookman Old Style"/>
                <a:cs typeface="Bookman Old Style"/>
              </a:rPr>
              <a:t>   </a:t>
            </a:r>
            <a:r>
              <a:rPr sz="2400" dirty="0">
                <a:latin typeface="Bookman Old Style"/>
                <a:cs typeface="Bookman Old Style"/>
              </a:rPr>
              <a:t>которые</a:t>
            </a:r>
            <a:r>
              <a:rPr sz="2400" spc="335" dirty="0">
                <a:latin typeface="Bookman Old Style"/>
                <a:cs typeface="Bookman Old Style"/>
              </a:rPr>
              <a:t>   </a:t>
            </a:r>
            <a:r>
              <a:rPr sz="2400" dirty="0">
                <a:latin typeface="Bookman Old Style"/>
                <a:cs typeface="Bookman Old Style"/>
              </a:rPr>
              <a:t>позволяют</a:t>
            </a:r>
            <a:r>
              <a:rPr sz="2400" spc="340" dirty="0">
                <a:latin typeface="Bookman Old Style"/>
                <a:cs typeface="Bookman Old Style"/>
              </a:rPr>
              <a:t>   </a:t>
            </a:r>
            <a:r>
              <a:rPr sz="2400" spc="-25" dirty="0">
                <a:latin typeface="Bookman Old Style"/>
                <a:cs typeface="Bookman Old Style"/>
              </a:rPr>
              <a:t>ему </a:t>
            </a:r>
            <a:r>
              <a:rPr sz="2400" dirty="0">
                <a:latin typeface="Bookman Old Style"/>
                <a:cs typeface="Bookman Old Style"/>
              </a:rPr>
              <a:t>достигать</a:t>
            </a:r>
            <a:r>
              <a:rPr sz="2400" spc="575" dirty="0">
                <a:latin typeface="Bookman Old Style"/>
                <a:cs typeface="Bookman Old Style"/>
              </a:rPr>
              <a:t> </a:t>
            </a:r>
            <a:r>
              <a:rPr sz="2400" dirty="0">
                <a:latin typeface="Bookman Old Style"/>
                <a:cs typeface="Bookman Old Style"/>
              </a:rPr>
              <a:t>максимально</a:t>
            </a:r>
            <a:r>
              <a:rPr sz="2400" spc="575" dirty="0">
                <a:latin typeface="Bookman Old Style"/>
                <a:cs typeface="Bookman Old Style"/>
              </a:rPr>
              <a:t> </a:t>
            </a:r>
            <a:r>
              <a:rPr sz="2400" dirty="0">
                <a:latin typeface="Bookman Old Style"/>
                <a:cs typeface="Bookman Old Style"/>
              </a:rPr>
              <a:t>возможной</a:t>
            </a:r>
            <a:r>
              <a:rPr sz="2400" spc="580" dirty="0">
                <a:latin typeface="Bookman Old Style"/>
                <a:cs typeface="Bookman Old Style"/>
              </a:rPr>
              <a:t> </a:t>
            </a:r>
            <a:r>
              <a:rPr sz="2400" dirty="0">
                <a:latin typeface="Bookman Old Style"/>
                <a:cs typeface="Bookman Old Style"/>
              </a:rPr>
              <a:t>самостоятельности</a:t>
            </a:r>
            <a:r>
              <a:rPr sz="2400" spc="585" dirty="0">
                <a:latin typeface="Bookman Old Style"/>
                <a:cs typeface="Bookman Old Style"/>
              </a:rPr>
              <a:t> </a:t>
            </a:r>
            <a:r>
              <a:rPr sz="2400" spc="-50" dirty="0">
                <a:latin typeface="Bookman Old Style"/>
                <a:cs typeface="Bookman Old Style"/>
              </a:rPr>
              <a:t>в </a:t>
            </a:r>
            <a:r>
              <a:rPr sz="2400" dirty="0">
                <a:latin typeface="Bookman Old Style"/>
                <a:cs typeface="Bookman Old Style"/>
              </a:rPr>
              <a:t>решении</a:t>
            </a:r>
            <a:r>
              <a:rPr sz="2400" spc="370" dirty="0">
                <a:latin typeface="Bookman Old Style"/>
                <a:cs typeface="Bookman Old Style"/>
              </a:rPr>
              <a:t> </a:t>
            </a:r>
            <a:r>
              <a:rPr sz="2400" dirty="0">
                <a:latin typeface="Bookman Old Style"/>
                <a:cs typeface="Bookman Old Style"/>
              </a:rPr>
              <a:t>повседневных</a:t>
            </a:r>
            <a:r>
              <a:rPr sz="2400" spc="375" dirty="0">
                <a:latin typeface="Bookman Old Style"/>
                <a:cs typeface="Bookman Old Style"/>
              </a:rPr>
              <a:t> </a:t>
            </a:r>
            <a:r>
              <a:rPr sz="2400" dirty="0">
                <a:latin typeface="Bookman Old Style"/>
                <a:cs typeface="Bookman Old Style"/>
              </a:rPr>
              <a:t>жизненных</a:t>
            </a:r>
            <a:r>
              <a:rPr sz="2400" spc="370" dirty="0">
                <a:latin typeface="Bookman Old Style"/>
                <a:cs typeface="Bookman Old Style"/>
              </a:rPr>
              <a:t> </a:t>
            </a:r>
            <a:r>
              <a:rPr sz="2400" dirty="0">
                <a:latin typeface="Bookman Old Style"/>
                <a:cs typeface="Bookman Old Style"/>
              </a:rPr>
              <a:t>задач,</a:t>
            </a:r>
            <a:r>
              <a:rPr sz="2400" spc="365" dirty="0">
                <a:latin typeface="Bookman Old Style"/>
                <a:cs typeface="Bookman Old Style"/>
              </a:rPr>
              <a:t> </a:t>
            </a:r>
            <a:r>
              <a:rPr sz="2400" spc="-10" dirty="0">
                <a:latin typeface="Bookman Old Style"/>
                <a:cs typeface="Bookman Old Style"/>
              </a:rPr>
              <a:t>обеспечивают </a:t>
            </a:r>
            <a:r>
              <a:rPr sz="2400" dirty="0">
                <a:latin typeface="Bookman Old Style"/>
                <a:cs typeface="Bookman Old Style"/>
              </a:rPr>
              <a:t>его</a:t>
            </a:r>
            <a:r>
              <a:rPr sz="2400" spc="520" dirty="0">
                <a:latin typeface="Bookman Old Style"/>
                <a:cs typeface="Bookman Old Style"/>
              </a:rPr>
              <a:t>   </a:t>
            </a:r>
            <a:r>
              <a:rPr sz="2400" dirty="0">
                <a:latin typeface="Bookman Old Style"/>
                <a:cs typeface="Bookman Old Style"/>
              </a:rPr>
              <a:t>включение</a:t>
            </a:r>
            <a:r>
              <a:rPr sz="2400" spc="520" dirty="0">
                <a:latin typeface="Bookman Old Style"/>
                <a:cs typeface="Bookman Old Style"/>
              </a:rPr>
              <a:t>   </a:t>
            </a:r>
            <a:r>
              <a:rPr sz="2400" dirty="0">
                <a:latin typeface="Bookman Old Style"/>
                <a:cs typeface="Bookman Old Style"/>
              </a:rPr>
              <a:t>в</a:t>
            </a:r>
            <a:r>
              <a:rPr sz="2400" spc="525" dirty="0">
                <a:latin typeface="Bookman Old Style"/>
                <a:cs typeface="Bookman Old Style"/>
              </a:rPr>
              <a:t>   </a:t>
            </a:r>
            <a:r>
              <a:rPr sz="2400" dirty="0">
                <a:latin typeface="Bookman Old Style"/>
                <a:cs typeface="Bookman Old Style"/>
              </a:rPr>
              <a:t>жизнь</a:t>
            </a:r>
            <a:r>
              <a:rPr sz="2400" spc="520" dirty="0">
                <a:latin typeface="Bookman Old Style"/>
                <a:cs typeface="Bookman Old Style"/>
              </a:rPr>
              <a:t>   </a:t>
            </a:r>
            <a:r>
              <a:rPr sz="2400" dirty="0">
                <a:latin typeface="Bookman Old Style"/>
                <a:cs typeface="Bookman Old Style"/>
              </a:rPr>
              <a:t>общества</a:t>
            </a:r>
            <a:r>
              <a:rPr sz="2400" spc="525" dirty="0">
                <a:latin typeface="Bookman Old Style"/>
                <a:cs typeface="Bookman Old Style"/>
              </a:rPr>
              <a:t>   </a:t>
            </a:r>
            <a:r>
              <a:rPr sz="2400" dirty="0">
                <a:latin typeface="Bookman Old Style"/>
                <a:cs typeface="Bookman Old Style"/>
              </a:rPr>
              <a:t>на</a:t>
            </a:r>
            <a:r>
              <a:rPr sz="2400" spc="520" dirty="0">
                <a:latin typeface="Bookman Old Style"/>
                <a:cs typeface="Bookman Old Style"/>
              </a:rPr>
              <a:t>   </a:t>
            </a:r>
            <a:r>
              <a:rPr sz="2400" spc="-10" dirty="0">
                <a:latin typeface="Bookman Old Style"/>
                <a:cs typeface="Bookman Old Style"/>
              </a:rPr>
              <a:t>основе </a:t>
            </a:r>
            <a:r>
              <a:rPr sz="2400" dirty="0">
                <a:latin typeface="Bookman Old Style"/>
                <a:cs typeface="Bookman Old Style"/>
              </a:rPr>
              <a:t>индивидуального</a:t>
            </a:r>
            <a:r>
              <a:rPr sz="2400" spc="475" dirty="0">
                <a:latin typeface="Bookman Old Style"/>
                <a:cs typeface="Bookman Old Style"/>
              </a:rPr>
              <a:t> </a:t>
            </a:r>
            <a:r>
              <a:rPr sz="2400" dirty="0">
                <a:latin typeface="Bookman Old Style"/>
                <a:cs typeface="Bookman Old Style"/>
              </a:rPr>
              <a:t>поэтапного,</a:t>
            </a:r>
            <a:r>
              <a:rPr sz="2400" spc="480" dirty="0">
                <a:latin typeface="Bookman Old Style"/>
                <a:cs typeface="Bookman Old Style"/>
              </a:rPr>
              <a:t> </a:t>
            </a:r>
            <a:r>
              <a:rPr sz="2400" dirty="0">
                <a:latin typeface="Bookman Old Style"/>
                <a:cs typeface="Bookman Old Style"/>
              </a:rPr>
              <a:t>планомерного</a:t>
            </a:r>
            <a:r>
              <a:rPr sz="2400" spc="455" dirty="0">
                <a:latin typeface="Bookman Old Style"/>
                <a:cs typeface="Bookman Old Style"/>
              </a:rPr>
              <a:t> </a:t>
            </a:r>
            <a:r>
              <a:rPr sz="2400" spc="-10" dirty="0">
                <a:latin typeface="Bookman Old Style"/>
                <a:cs typeface="Bookman Old Style"/>
              </a:rPr>
              <a:t>расширения </a:t>
            </a:r>
            <a:r>
              <a:rPr sz="2400" dirty="0">
                <a:latin typeface="Bookman Old Style"/>
                <a:cs typeface="Bookman Old Style"/>
              </a:rPr>
              <a:t>жизненного</a:t>
            </a:r>
            <a:r>
              <a:rPr sz="2400" spc="575" dirty="0">
                <a:latin typeface="Bookman Old Style"/>
                <a:cs typeface="Bookman Old Style"/>
              </a:rPr>
              <a:t>   </a:t>
            </a:r>
            <a:r>
              <a:rPr sz="2400" dirty="0">
                <a:latin typeface="Bookman Old Style"/>
                <a:cs typeface="Bookman Old Style"/>
              </a:rPr>
              <a:t>опыта</a:t>
            </a:r>
            <a:r>
              <a:rPr sz="2400" spc="575" dirty="0">
                <a:latin typeface="Bookman Old Style"/>
                <a:cs typeface="Bookman Old Style"/>
              </a:rPr>
              <a:t>   </a:t>
            </a:r>
            <a:r>
              <a:rPr sz="2400" dirty="0">
                <a:latin typeface="Bookman Old Style"/>
                <a:cs typeface="Bookman Old Style"/>
              </a:rPr>
              <a:t>и</a:t>
            </a:r>
            <a:r>
              <a:rPr sz="2400" spc="575" dirty="0">
                <a:latin typeface="Bookman Old Style"/>
                <a:cs typeface="Bookman Old Style"/>
              </a:rPr>
              <a:t>   </a:t>
            </a:r>
            <a:r>
              <a:rPr sz="2400" dirty="0">
                <a:latin typeface="Bookman Old Style"/>
                <a:cs typeface="Bookman Old Style"/>
              </a:rPr>
              <a:t>повседневных</a:t>
            </a:r>
            <a:r>
              <a:rPr sz="2400" spc="580" dirty="0">
                <a:latin typeface="Bookman Old Style"/>
                <a:cs typeface="Bookman Old Style"/>
              </a:rPr>
              <a:t>   </a:t>
            </a:r>
            <a:r>
              <a:rPr sz="2400" spc="-10" dirty="0">
                <a:latin typeface="Bookman Old Style"/>
                <a:cs typeface="Bookman Old Style"/>
              </a:rPr>
              <a:t>социальных контактов.</a:t>
            </a:r>
            <a:endParaRPr sz="2400" dirty="0">
              <a:latin typeface="Bookman Old Style"/>
              <a:cs typeface="Bookman Old Style"/>
            </a:endParaRPr>
          </a:p>
          <a:p>
            <a:pPr marL="12700" algn="just">
              <a:lnSpc>
                <a:spcPct val="100000"/>
              </a:lnSpc>
              <a:spcBef>
                <a:spcPts val="1010"/>
              </a:spcBef>
            </a:pPr>
            <a:r>
              <a:rPr sz="2400" dirty="0">
                <a:latin typeface="Bookman Old Style"/>
                <a:cs typeface="Bookman Old Style"/>
              </a:rPr>
              <a:t>СИПР</a:t>
            </a:r>
            <a:r>
              <a:rPr sz="2400" spc="-30" dirty="0">
                <a:latin typeface="Bookman Old Style"/>
                <a:cs typeface="Bookman Old Style"/>
              </a:rPr>
              <a:t> </a:t>
            </a:r>
            <a:r>
              <a:rPr sz="2400" dirty="0">
                <a:latin typeface="Bookman Old Style"/>
                <a:cs typeface="Bookman Old Style"/>
              </a:rPr>
              <a:t>разрабатывается</a:t>
            </a:r>
            <a:r>
              <a:rPr sz="2400" spc="-45" dirty="0">
                <a:latin typeface="Bookman Old Style"/>
                <a:cs typeface="Bookman Old Style"/>
              </a:rPr>
              <a:t> </a:t>
            </a:r>
            <a:r>
              <a:rPr sz="2400" dirty="0">
                <a:latin typeface="Bookman Old Style"/>
                <a:cs typeface="Bookman Old Style"/>
              </a:rPr>
              <a:t>на</a:t>
            </a:r>
            <a:r>
              <a:rPr sz="2400" spc="-25" dirty="0">
                <a:latin typeface="Bookman Old Style"/>
                <a:cs typeface="Bookman Old Style"/>
              </a:rPr>
              <a:t> </a:t>
            </a:r>
            <a:r>
              <a:rPr sz="2400" b="1" dirty="0">
                <a:latin typeface="Bookman Old Style"/>
                <a:cs typeface="Bookman Old Style"/>
              </a:rPr>
              <a:t>один</a:t>
            </a:r>
            <a:r>
              <a:rPr sz="2400" b="1" spc="-45" dirty="0">
                <a:latin typeface="Bookman Old Style"/>
                <a:cs typeface="Bookman Old Style"/>
              </a:rPr>
              <a:t> </a:t>
            </a:r>
            <a:r>
              <a:rPr sz="2400" b="1" dirty="0">
                <a:latin typeface="Bookman Old Style"/>
                <a:cs typeface="Bookman Old Style"/>
              </a:rPr>
              <a:t>учебный</a:t>
            </a:r>
            <a:r>
              <a:rPr sz="2400" b="1" spc="-45" dirty="0">
                <a:latin typeface="Bookman Old Style"/>
                <a:cs typeface="Bookman Old Style"/>
              </a:rPr>
              <a:t> </a:t>
            </a:r>
            <a:r>
              <a:rPr sz="2400" b="1" spc="-20" dirty="0">
                <a:latin typeface="Bookman Old Style"/>
                <a:cs typeface="Bookman Old Style"/>
              </a:rPr>
              <a:t>год</a:t>
            </a:r>
            <a:r>
              <a:rPr sz="2400" spc="-20" dirty="0">
                <a:latin typeface="Bookman Old Style"/>
                <a:cs typeface="Bookman Old Style"/>
              </a:rPr>
              <a:t>.</a:t>
            </a:r>
            <a:endParaRPr sz="2400" dirty="0">
              <a:latin typeface="Bookman Old Style"/>
              <a:cs typeface="Bookman Old Style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4600" y="304800"/>
            <a:ext cx="19685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799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286000"/>
            <a:ext cx="7213600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580674" cy="738664"/>
          </a:xfrm>
        </p:spPr>
        <p:txBody>
          <a:bodyPr/>
          <a:lstStyle/>
          <a:p>
            <a:r>
              <a:rPr lang="ru-RU" sz="4800" dirty="0" smtClean="0"/>
              <a:t>Задачи СИПР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6781800" cy="1107996"/>
          </a:xfrm>
        </p:spPr>
        <p:txBody>
          <a:bodyPr/>
          <a:lstStyle/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400" dirty="0" smtClean="0"/>
              <a:t>воспитательные, </a:t>
            </a:r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400" dirty="0" smtClean="0"/>
              <a:t>коррекционно-развивающие, </a:t>
            </a:r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400" dirty="0" smtClean="0"/>
              <a:t>образовательные.</a:t>
            </a:r>
            <a:endParaRPr lang="ru-RU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381000"/>
            <a:ext cx="1963738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222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905000"/>
            <a:ext cx="6096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580674" cy="738664"/>
          </a:xfrm>
        </p:spPr>
        <p:txBody>
          <a:bodyPr/>
          <a:lstStyle/>
          <a:p>
            <a:r>
              <a:rPr lang="ru-RU" sz="4800" dirty="0" smtClean="0"/>
              <a:t>Принципы СИПР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24000"/>
            <a:ext cx="6781800" cy="2954655"/>
          </a:xfrm>
        </p:spPr>
        <p:txBody>
          <a:bodyPr/>
          <a:lstStyle/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400" dirty="0"/>
              <a:t>принцип индивидуализации (личностно-ориентированного подхода</a:t>
            </a:r>
            <a:r>
              <a:rPr lang="ru-RU" sz="2400" dirty="0" smtClean="0"/>
              <a:t>); </a:t>
            </a:r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400" dirty="0"/>
              <a:t>принцип </a:t>
            </a:r>
            <a:r>
              <a:rPr lang="ru-RU" sz="2400" dirty="0" smtClean="0"/>
              <a:t>гуманизма;</a:t>
            </a:r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400" dirty="0"/>
              <a:t>принцип деятельностного </a:t>
            </a:r>
            <a:r>
              <a:rPr lang="ru-RU" sz="2400" dirty="0" smtClean="0"/>
              <a:t>подхода;</a:t>
            </a:r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400" dirty="0"/>
              <a:t>принцип </a:t>
            </a:r>
            <a:r>
              <a:rPr lang="ru-RU" sz="2400" dirty="0" smtClean="0"/>
              <a:t>целесообразности;</a:t>
            </a:r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400" dirty="0"/>
              <a:t>принцип междисциплинарного </a:t>
            </a:r>
            <a:r>
              <a:rPr lang="ru-RU" sz="2400" dirty="0" smtClean="0"/>
              <a:t>подхода;</a:t>
            </a:r>
          </a:p>
          <a:p>
            <a:pPr marL="342900" indent="-342900">
              <a:buClr>
                <a:schemeClr val="tx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400" dirty="0"/>
              <a:t>принцип семейно-ориентированного </a:t>
            </a:r>
            <a:r>
              <a:rPr lang="ru-RU" sz="2400" dirty="0" smtClean="0"/>
              <a:t>сопровождения.</a:t>
            </a:r>
            <a:endParaRPr lang="ru-RU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381000"/>
            <a:ext cx="1963738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606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104862"/>
            <a:ext cx="9865360" cy="1184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3800" spc="-10" dirty="0">
                <a:solidFill>
                  <a:srgbClr val="2E5496"/>
                </a:solidFill>
                <a:latin typeface="Century Gothic"/>
                <a:cs typeface="Century Gothic"/>
              </a:rPr>
              <a:t>Нормативно-</a:t>
            </a:r>
            <a:r>
              <a:rPr sz="3800" dirty="0">
                <a:solidFill>
                  <a:srgbClr val="2E5496"/>
                </a:solidFill>
                <a:latin typeface="Century Gothic"/>
                <a:cs typeface="Century Gothic"/>
              </a:rPr>
              <a:t>правовые</a:t>
            </a:r>
            <a:r>
              <a:rPr sz="3800" spc="-15" dirty="0">
                <a:solidFill>
                  <a:srgbClr val="2E5496"/>
                </a:solidFill>
                <a:latin typeface="Century Gothic"/>
                <a:cs typeface="Century Gothic"/>
              </a:rPr>
              <a:t> </a:t>
            </a:r>
            <a:r>
              <a:rPr sz="3800" spc="-10" dirty="0">
                <a:solidFill>
                  <a:srgbClr val="2E5496"/>
                </a:solidFill>
                <a:latin typeface="Century Gothic"/>
                <a:cs typeface="Century Gothic"/>
              </a:rPr>
              <a:t>документы</a:t>
            </a:r>
            <a:endParaRPr sz="3800" dirty="0">
              <a:latin typeface="Century Gothic"/>
              <a:cs typeface="Century Gothic"/>
            </a:endParaRPr>
          </a:p>
          <a:p>
            <a:pPr algn="ctr">
              <a:lnSpc>
                <a:spcPct val="100000"/>
              </a:lnSpc>
            </a:pPr>
            <a:r>
              <a:rPr lang="ru-RU" sz="3800" dirty="0" smtClean="0">
                <a:solidFill>
                  <a:srgbClr val="2E5496"/>
                </a:solidFill>
                <a:latin typeface="Century Gothic"/>
                <a:cs typeface="Century Gothic"/>
              </a:rPr>
              <a:t>для разработки СИПР</a:t>
            </a:r>
            <a:endParaRPr sz="3800" dirty="0">
              <a:latin typeface="Century Gothic"/>
              <a:cs typeface="Century Gothic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1435916"/>
            <a:ext cx="105156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Федеральный закон Российской Федерации от 29.12.2012 г. №273 - ФЗ «Об образовании в Российской Федерации»;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Приказ </a:t>
            </a:r>
            <a:r>
              <a:rPr lang="ru-RU" dirty="0" err="1" smtClean="0"/>
              <a:t>Минобрнауки</a:t>
            </a:r>
            <a:r>
              <a:rPr lang="ru-RU" dirty="0" smtClean="0"/>
              <a:t> </a:t>
            </a:r>
            <a:r>
              <a:rPr lang="ru-RU" dirty="0" smtClean="0"/>
              <a:t>Российской Федерации</a:t>
            </a:r>
            <a:r>
              <a:rPr lang="ru-RU" dirty="0" smtClean="0"/>
              <a:t> от 19.12.2014г. №1598 «Об  утверждении ФГОС начального общего образования обучающихся с ограниченными возможностями здоровья»;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Приказ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Минобрнауки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Российской Федерации от 19.12.2014г. №1598 «Об  утверждении ФГОС образования обучающихся с умственной отсталостью (интеллектуальными нарушениями»;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Приказ Министерства просвещения Российской Федерации от 24.11.2022г. №1023 «Об утверждении федеральной адаптированной  образовательной программы начального общего образования для обучающихся с ограниченными возможностями здоровья»;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Приказ Министерства просвещения Российской Федерации от 24.11.2022г. №1025 «Об утверждении федеральной адаптированной  образовательной программы основного общего образования для обучающихся с ограниченными возможностями здоровья»;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Приказ Министерства просвещения Российской Федерации от 24.11.2022г. №1026 «Об утверждении федеральной адаптированной основной общеобразовательной программы обучающихся с умственной отсталостью (интеллектуальными нарушениями)»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Письмо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Минобрнауки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Российской Федерации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от 11.03.2016 г. № ВК-452/07 «О введении ФГОС ОВЗ «Методические рекомендации по вопросам внедрения ФГОС»;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Письмо </a:t>
            </a:r>
            <a:r>
              <a:rPr lang="ru-RU" dirty="0" err="1" smtClean="0"/>
              <a:t>Минобрнауки</a:t>
            </a:r>
            <a:r>
              <a:rPr lang="ru-RU" dirty="0" smtClean="0"/>
              <a:t> </a:t>
            </a:r>
            <a:r>
              <a:rPr lang="ru-RU" dirty="0" smtClean="0"/>
              <a:t>Российской Федерации</a:t>
            </a:r>
            <a:r>
              <a:rPr lang="ru-RU" dirty="0" smtClean="0"/>
              <a:t> от 15.03.2018г. №ТС-728/07 «Об организации работы по СИПР»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4600" y="76200"/>
            <a:ext cx="1963738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2145" y="129032"/>
            <a:ext cx="81060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2E5496"/>
                </a:solidFill>
                <a:latin typeface="Century Gothic"/>
                <a:cs typeface="Century Gothic"/>
              </a:rPr>
              <a:t>ФГОС</a:t>
            </a:r>
            <a:r>
              <a:rPr sz="3600" spc="-45" dirty="0">
                <a:solidFill>
                  <a:srgbClr val="2E5496"/>
                </a:solidFill>
                <a:latin typeface="Century Gothic"/>
                <a:cs typeface="Century Gothic"/>
              </a:rPr>
              <a:t> </a:t>
            </a:r>
            <a:r>
              <a:rPr lang="ru-RU" sz="3600" dirty="0" smtClean="0">
                <a:solidFill>
                  <a:srgbClr val="2E5496"/>
                </a:solidFill>
                <a:latin typeface="Century Gothic"/>
                <a:cs typeface="Century Gothic"/>
              </a:rPr>
              <a:t>НОО</a:t>
            </a:r>
            <a:r>
              <a:rPr sz="3600" spc="-40" dirty="0" smtClean="0">
                <a:solidFill>
                  <a:srgbClr val="2E5496"/>
                </a:solidFill>
                <a:latin typeface="Century Gothic"/>
                <a:cs typeface="Century Gothic"/>
              </a:rPr>
              <a:t> </a:t>
            </a:r>
            <a:r>
              <a:rPr sz="3600" dirty="0">
                <a:solidFill>
                  <a:srgbClr val="2E5496"/>
                </a:solidFill>
                <a:latin typeface="Century Gothic"/>
                <a:cs typeface="Century Gothic"/>
              </a:rPr>
              <a:t>ОВЗ</a:t>
            </a:r>
            <a:r>
              <a:rPr sz="3600" spc="-40" dirty="0">
                <a:solidFill>
                  <a:srgbClr val="2E5496"/>
                </a:solidFill>
                <a:latin typeface="Century Gothic"/>
                <a:cs typeface="Century Gothic"/>
              </a:rPr>
              <a:t> </a:t>
            </a:r>
            <a:r>
              <a:rPr sz="3600" dirty="0">
                <a:solidFill>
                  <a:srgbClr val="2E5496"/>
                </a:solidFill>
                <a:latin typeface="Century Gothic"/>
                <a:cs typeface="Century Gothic"/>
              </a:rPr>
              <a:t>+</a:t>
            </a:r>
            <a:r>
              <a:rPr sz="3600" spc="-45" dirty="0">
                <a:solidFill>
                  <a:srgbClr val="2E5496"/>
                </a:solidFill>
                <a:latin typeface="Century Gothic"/>
                <a:cs typeface="Century Gothic"/>
              </a:rPr>
              <a:t> </a:t>
            </a:r>
            <a:r>
              <a:rPr lang="ru-RU" sz="3600" dirty="0">
                <a:solidFill>
                  <a:srgbClr val="2E5496"/>
                </a:solidFill>
                <a:latin typeface="Century Gothic"/>
                <a:cs typeface="Century Gothic"/>
              </a:rPr>
              <a:t>ФГОС О УО(ИН) </a:t>
            </a:r>
            <a:r>
              <a:rPr sz="3600" spc="-25" dirty="0" smtClean="0">
                <a:solidFill>
                  <a:srgbClr val="2E5496"/>
                </a:solidFill>
                <a:latin typeface="Century Gothic"/>
                <a:cs typeface="Century Gothic"/>
              </a:rPr>
              <a:t> </a:t>
            </a:r>
            <a:endParaRPr sz="3600" dirty="0">
              <a:latin typeface="Century Gothic"/>
              <a:cs typeface="Century Gothic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381838" y="890777"/>
          <a:ext cx="11456669" cy="38373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95290"/>
                <a:gridCol w="1490344"/>
                <a:gridCol w="1490345"/>
                <a:gridCol w="1490345"/>
                <a:gridCol w="1490345"/>
              </a:tblGrid>
              <a:tr h="5397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sz="1800" b="1" spc="-20" dirty="0">
                          <a:solidFill>
                            <a:srgbClr val="FFFFFF"/>
                          </a:solidFill>
                          <a:latin typeface="Candara"/>
                          <a:cs typeface="Candara"/>
                        </a:rPr>
                        <a:t>Группы</a:t>
                      </a:r>
                      <a:r>
                        <a:rPr sz="1800" b="1" spc="-40" dirty="0">
                          <a:solidFill>
                            <a:srgbClr val="FFFFF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ndara"/>
                          <a:cs typeface="Candara"/>
                        </a:rPr>
                        <a:t>обучающихся</a:t>
                      </a:r>
                      <a:r>
                        <a:rPr sz="1800" b="1" spc="-45" dirty="0">
                          <a:solidFill>
                            <a:srgbClr val="FFFFF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Candara"/>
                          <a:cs typeface="Candara"/>
                        </a:rPr>
                        <a:t>с</a:t>
                      </a:r>
                      <a:r>
                        <a:rPr sz="1800" b="1" spc="-25" dirty="0">
                          <a:solidFill>
                            <a:srgbClr val="FFFFFF"/>
                          </a:solidFill>
                          <a:latin typeface="Candara"/>
                          <a:cs typeface="Candara"/>
                        </a:rPr>
                        <a:t> ОВЗ</a:t>
                      </a:r>
                      <a:endParaRPr sz="1800">
                        <a:latin typeface="Candara"/>
                        <a:cs typeface="Candara"/>
                      </a:endParaRPr>
                    </a:p>
                  </a:txBody>
                  <a:tcPr marL="0" marR="0" marT="1174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Candara"/>
                          <a:cs typeface="Candara"/>
                        </a:rPr>
                        <a:t>Варианты</a:t>
                      </a:r>
                      <a:r>
                        <a:rPr sz="1800" b="1" spc="-80" dirty="0">
                          <a:solidFill>
                            <a:srgbClr val="FFFFF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1800" b="1" spc="-20" dirty="0">
                          <a:solidFill>
                            <a:srgbClr val="FFFFFF"/>
                          </a:solidFill>
                          <a:latin typeface="Candara"/>
                          <a:cs typeface="Candara"/>
                        </a:rPr>
                        <a:t>АООП</a:t>
                      </a:r>
                      <a:endParaRPr sz="1800">
                        <a:latin typeface="Candara"/>
                        <a:cs typeface="Candara"/>
                      </a:endParaRPr>
                    </a:p>
                  </a:txBody>
                  <a:tcPr marL="0" marR="0" marT="1174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464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Глухие</a:t>
                      </a:r>
                      <a:endParaRPr sz="1600">
                        <a:latin typeface="Candara"/>
                        <a:cs typeface="Candara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1.1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1.2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1.3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solidFill>
                            <a:srgbClr val="FF0000"/>
                          </a:solidFill>
                          <a:latin typeface="Century Gothic"/>
                          <a:cs typeface="Century Gothic"/>
                        </a:rPr>
                        <a:t>1.4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Слабослышащие</a:t>
                      </a:r>
                      <a:r>
                        <a:rPr sz="1600" spc="4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16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и</a:t>
                      </a:r>
                      <a:r>
                        <a:rPr sz="1600" spc="-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16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позднооглохшие</a:t>
                      </a:r>
                      <a:endParaRPr sz="1600">
                        <a:latin typeface="Candara"/>
                        <a:cs typeface="Candara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2.1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2.2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2.3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Слепые</a:t>
                      </a:r>
                      <a:endParaRPr sz="1600">
                        <a:latin typeface="Candara"/>
                        <a:cs typeface="Candara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3.1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3.2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3.3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spc="-25" dirty="0">
                          <a:solidFill>
                            <a:srgbClr val="FF0000"/>
                          </a:solidFill>
                          <a:latin typeface="Century Gothic"/>
                          <a:cs typeface="Century Gothic"/>
                        </a:rPr>
                        <a:t>3.4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Слабовидящие</a:t>
                      </a:r>
                      <a:endParaRPr sz="1600">
                        <a:latin typeface="Candara"/>
                        <a:cs typeface="Candara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4.1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4.2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4.3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solidFill>
                            <a:srgbClr val="FF0000"/>
                          </a:solidFill>
                          <a:latin typeface="Century Gothic"/>
                          <a:cs typeface="Century Gothic"/>
                        </a:rPr>
                        <a:t>4.4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Дети</a:t>
                      </a:r>
                      <a:r>
                        <a:rPr sz="1600" spc="-4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16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</a:t>
                      </a:r>
                      <a:r>
                        <a:rPr sz="1600" spc="-5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16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тяжелыми</a:t>
                      </a:r>
                      <a:r>
                        <a:rPr sz="1600" spc="-4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16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нарушениями</a:t>
                      </a:r>
                      <a:r>
                        <a:rPr sz="1600" spc="-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1600" spc="-2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речи</a:t>
                      </a:r>
                      <a:endParaRPr sz="1600">
                        <a:latin typeface="Candara"/>
                        <a:cs typeface="Candara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5.1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5.2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Дети</a:t>
                      </a:r>
                      <a:r>
                        <a:rPr sz="1600" spc="-3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16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</a:t>
                      </a:r>
                      <a:r>
                        <a:rPr sz="1600" spc="-4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16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нарушениями </a:t>
                      </a:r>
                      <a:r>
                        <a:rPr sz="1600" spc="-2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ОДА</a:t>
                      </a:r>
                      <a:endParaRPr sz="1600">
                        <a:latin typeface="Candara"/>
                        <a:cs typeface="Candara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6.1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6.2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6.3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solidFill>
                            <a:srgbClr val="FF0000"/>
                          </a:solidFill>
                          <a:latin typeface="Century Gothic"/>
                          <a:cs typeface="Century Gothic"/>
                        </a:rPr>
                        <a:t>6.4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16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</a:t>
                      </a:r>
                      <a:r>
                        <a:rPr sz="1600" spc="-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1600" spc="-2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ЗПР</a:t>
                      </a:r>
                      <a:endParaRPr sz="1600">
                        <a:latin typeface="Candara"/>
                        <a:cs typeface="Candara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7.1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7.2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6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</a:t>
                      </a:r>
                      <a:r>
                        <a:rPr sz="1600" spc="-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1600" spc="-2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РАС</a:t>
                      </a:r>
                      <a:endParaRPr sz="1600">
                        <a:latin typeface="Candara"/>
                        <a:cs typeface="Candara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8.1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8.2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latin typeface="Century Gothic"/>
                          <a:cs typeface="Century Gothic"/>
                        </a:rPr>
                        <a:t>8.3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25" dirty="0">
                          <a:solidFill>
                            <a:srgbClr val="FF0000"/>
                          </a:solidFill>
                          <a:latin typeface="Century Gothic"/>
                          <a:cs typeface="Century Gothic"/>
                        </a:rPr>
                        <a:t>8.4</a:t>
                      </a:r>
                      <a:endParaRPr sz="1600">
                        <a:latin typeface="Century Gothic"/>
                        <a:cs typeface="Century Gothic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</a:tr>
              <a:tr h="617855">
                <a:tc>
                  <a:txBody>
                    <a:bodyPr/>
                    <a:lstStyle/>
                    <a:p>
                      <a:pPr marL="91440" marR="2203450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sz="16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Дети</a:t>
                      </a:r>
                      <a:r>
                        <a:rPr sz="1600" spc="-4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16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с</a:t>
                      </a:r>
                      <a:r>
                        <a:rPr sz="1600" spc="-5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160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умственной</a:t>
                      </a:r>
                      <a:r>
                        <a:rPr sz="1600" spc="-5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16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отсталостью (интеллектуальными</a:t>
                      </a:r>
                      <a:r>
                        <a:rPr sz="1600" spc="8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 </a:t>
                      </a:r>
                      <a:r>
                        <a:rPr sz="1600" spc="-10" dirty="0">
                          <a:solidFill>
                            <a:srgbClr val="001F5F"/>
                          </a:solidFill>
                          <a:latin typeface="Candara"/>
                          <a:cs typeface="Candara"/>
                        </a:rPr>
                        <a:t>нарушениями)</a:t>
                      </a:r>
                      <a:endParaRPr sz="1600">
                        <a:latin typeface="Candara"/>
                        <a:cs typeface="Candara"/>
                      </a:endParaRPr>
                    </a:p>
                  </a:txBody>
                  <a:tcPr marL="0" marR="0" marT="533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95"/>
                        </a:spcBef>
                      </a:pPr>
                      <a:r>
                        <a:rPr sz="1600" dirty="0">
                          <a:latin typeface="Century Gothic"/>
                          <a:cs typeface="Century Gothic"/>
                        </a:rPr>
                        <a:t>Вариант</a:t>
                      </a:r>
                      <a:r>
                        <a:rPr sz="1600" spc="-90" dirty="0"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2000" spc="-50" dirty="0">
                          <a:latin typeface="Century Gothic"/>
                          <a:cs typeface="Century Gothic"/>
                        </a:rPr>
                        <a:t>1</a:t>
                      </a:r>
                      <a:endParaRPr sz="2000">
                        <a:latin typeface="Century Gothic"/>
                        <a:cs typeface="Century Gothic"/>
                      </a:endParaRPr>
                    </a:p>
                  </a:txBody>
                  <a:tcPr marL="0" marR="0" marT="151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95"/>
                        </a:spcBef>
                      </a:pPr>
                      <a:r>
                        <a:rPr sz="1600" dirty="0">
                          <a:solidFill>
                            <a:srgbClr val="FF0000"/>
                          </a:solidFill>
                          <a:latin typeface="Century Gothic"/>
                          <a:cs typeface="Century Gothic"/>
                        </a:rPr>
                        <a:t>Вариант</a:t>
                      </a:r>
                      <a:r>
                        <a:rPr sz="1600" spc="-90" dirty="0">
                          <a:solidFill>
                            <a:srgbClr val="FF0000"/>
                          </a:solidFill>
                          <a:latin typeface="Century Gothic"/>
                          <a:cs typeface="Century Gothic"/>
                        </a:rPr>
                        <a:t> </a:t>
                      </a:r>
                      <a:r>
                        <a:rPr sz="2000" spc="-50" dirty="0">
                          <a:solidFill>
                            <a:srgbClr val="FF0000"/>
                          </a:solidFill>
                          <a:latin typeface="Century Gothic"/>
                          <a:cs typeface="Century Gothic"/>
                        </a:rPr>
                        <a:t>2</a:t>
                      </a:r>
                      <a:endParaRPr sz="2000">
                        <a:latin typeface="Century Gothic"/>
                        <a:cs typeface="Century Gothic"/>
                      </a:endParaRPr>
                    </a:p>
                  </a:txBody>
                  <a:tcPr marL="0" marR="0" marT="151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4513326" y="4953380"/>
            <a:ext cx="73145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«Для</a:t>
            </a:r>
            <a:r>
              <a:rPr sz="1800" spc="60" dirty="0">
                <a:solidFill>
                  <a:srgbClr val="001F5F"/>
                </a:solidFill>
                <a:latin typeface="Candara"/>
                <a:cs typeface="Candara"/>
              </a:rPr>
              <a:t>  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обучающихся</a:t>
            </a:r>
            <a:r>
              <a:rPr sz="1800" spc="70" dirty="0">
                <a:solidFill>
                  <a:srgbClr val="001F5F"/>
                </a:solidFill>
                <a:latin typeface="Candara"/>
                <a:cs typeface="Candara"/>
              </a:rPr>
              <a:t>  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с</a:t>
            </a:r>
            <a:r>
              <a:rPr sz="1800" spc="60" dirty="0">
                <a:solidFill>
                  <a:srgbClr val="001F5F"/>
                </a:solidFill>
                <a:latin typeface="Candara"/>
                <a:cs typeface="Candara"/>
              </a:rPr>
              <a:t>  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умеренной,</a:t>
            </a:r>
            <a:r>
              <a:rPr sz="1800" spc="65" dirty="0">
                <a:solidFill>
                  <a:srgbClr val="001F5F"/>
                </a:solidFill>
                <a:latin typeface="Candara"/>
                <a:cs typeface="Candara"/>
              </a:rPr>
              <a:t>  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тяжёлой</a:t>
            </a:r>
            <a:r>
              <a:rPr sz="1800" spc="65" dirty="0">
                <a:solidFill>
                  <a:srgbClr val="001F5F"/>
                </a:solidFill>
                <a:latin typeface="Candara"/>
                <a:cs typeface="Candara"/>
              </a:rPr>
              <a:t>  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или</a:t>
            </a:r>
            <a:r>
              <a:rPr sz="1800" spc="65" dirty="0">
                <a:solidFill>
                  <a:srgbClr val="001F5F"/>
                </a:solidFill>
                <a:latin typeface="Candara"/>
                <a:cs typeface="Candara"/>
              </a:rPr>
              <a:t>  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глубокой</a:t>
            </a:r>
            <a:r>
              <a:rPr sz="1800" spc="60" dirty="0">
                <a:solidFill>
                  <a:srgbClr val="001F5F"/>
                </a:solidFill>
                <a:latin typeface="Candara"/>
                <a:cs typeface="Candara"/>
              </a:rPr>
              <a:t>  </a:t>
            </a:r>
            <a:r>
              <a:rPr sz="1800" spc="-10" dirty="0">
                <a:solidFill>
                  <a:srgbClr val="001F5F"/>
                </a:solidFill>
                <a:latin typeface="Candara"/>
                <a:cs typeface="Candara"/>
              </a:rPr>
              <a:t>умственной</a:t>
            </a:r>
            <a:endParaRPr sz="1800">
              <a:latin typeface="Candara"/>
              <a:cs typeface="Candar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98926" y="5227701"/>
            <a:ext cx="82276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отсталостью,</a:t>
            </a:r>
            <a:r>
              <a:rPr sz="1800" spc="175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с</a:t>
            </a:r>
            <a:r>
              <a:rPr sz="1800" spc="18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тяжёлыми</a:t>
            </a:r>
            <a:r>
              <a:rPr sz="1800" spc="17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и</a:t>
            </a:r>
            <a:r>
              <a:rPr sz="1800" spc="185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множественными</a:t>
            </a:r>
            <a:r>
              <a:rPr sz="1800" spc="18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нарушениями</a:t>
            </a:r>
            <a:r>
              <a:rPr sz="1800" spc="19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развития</a:t>
            </a:r>
            <a:r>
              <a:rPr sz="1800" spc="17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на</a:t>
            </a:r>
            <a:r>
              <a:rPr sz="1800" spc="18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ndara"/>
                <a:cs typeface="Candara"/>
              </a:rPr>
              <a:t>основе</a:t>
            </a:r>
            <a:endParaRPr sz="1800">
              <a:latin typeface="Candara"/>
              <a:cs typeface="Candar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98926" y="5502046"/>
            <a:ext cx="24409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90015" algn="l"/>
              </a:tabLst>
            </a:pPr>
            <a:r>
              <a:rPr sz="1800" spc="-10" dirty="0">
                <a:solidFill>
                  <a:srgbClr val="001F5F"/>
                </a:solidFill>
                <a:latin typeface="Candara"/>
                <a:cs typeface="Candara"/>
              </a:rPr>
              <a:t>требований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spc="-10" dirty="0">
                <a:solidFill>
                  <a:srgbClr val="001F5F"/>
                </a:solidFill>
                <a:latin typeface="Candara"/>
                <a:cs typeface="Candara"/>
              </a:rPr>
              <a:t>Стандарта</a:t>
            </a:r>
            <a:endParaRPr sz="1800">
              <a:latin typeface="Candara"/>
              <a:cs typeface="Candar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206744" y="5502046"/>
            <a:ext cx="56203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24485" algn="l"/>
                <a:tab pos="1117600" algn="l"/>
                <a:tab pos="2571115" algn="l"/>
                <a:tab pos="4272280" algn="l"/>
              </a:tabLst>
            </a:pPr>
            <a:r>
              <a:rPr sz="1800" spc="-50" dirty="0">
                <a:solidFill>
                  <a:srgbClr val="001F5F"/>
                </a:solidFill>
                <a:latin typeface="Candara"/>
                <a:cs typeface="Candara"/>
              </a:rPr>
              <a:t>и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spc="-20" dirty="0">
                <a:solidFill>
                  <a:srgbClr val="001F5F"/>
                </a:solidFill>
                <a:latin typeface="Candara"/>
                <a:cs typeface="Candara"/>
              </a:rPr>
              <a:t>АООП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spc="-10" dirty="0">
                <a:solidFill>
                  <a:srgbClr val="001F5F"/>
                </a:solidFill>
                <a:latin typeface="Candara"/>
                <a:cs typeface="Candara"/>
              </a:rPr>
              <a:t>организация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spc="-10" dirty="0">
                <a:solidFill>
                  <a:srgbClr val="001F5F"/>
                </a:solidFill>
                <a:latin typeface="Candara"/>
                <a:cs typeface="Candara"/>
              </a:rPr>
              <a:t>разрабатывает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b="1" spc="-10" dirty="0">
                <a:solidFill>
                  <a:srgbClr val="001F5F"/>
                </a:solidFill>
                <a:latin typeface="Candara"/>
                <a:cs typeface="Candara"/>
              </a:rPr>
              <a:t>специальную</a:t>
            </a:r>
            <a:endParaRPr sz="1800">
              <a:latin typeface="Candara"/>
              <a:cs typeface="Candar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98926" y="5776366"/>
            <a:ext cx="64636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58035" algn="l"/>
                <a:tab pos="3511550" algn="l"/>
                <a:tab pos="4767580" algn="l"/>
                <a:tab pos="5762625" algn="l"/>
              </a:tabLst>
            </a:pPr>
            <a:r>
              <a:rPr sz="1800" b="1" spc="-10" dirty="0">
                <a:solidFill>
                  <a:srgbClr val="001F5F"/>
                </a:solidFill>
                <a:latin typeface="Candara"/>
                <a:cs typeface="Candara"/>
              </a:rPr>
              <a:t>индивидуальную</a:t>
            </a:r>
            <a:r>
              <a:rPr sz="1800" b="1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b="1" spc="-10" dirty="0">
                <a:solidFill>
                  <a:srgbClr val="001F5F"/>
                </a:solidFill>
                <a:latin typeface="Candara"/>
                <a:cs typeface="Candara"/>
              </a:rPr>
              <a:t>программу</a:t>
            </a:r>
            <a:r>
              <a:rPr sz="1800" b="1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b="1" spc="-10" dirty="0">
                <a:solidFill>
                  <a:srgbClr val="001F5F"/>
                </a:solidFill>
                <a:latin typeface="Candara"/>
                <a:cs typeface="Candara"/>
              </a:rPr>
              <a:t>развития</a:t>
            </a:r>
            <a:r>
              <a:rPr sz="1800" b="1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spc="-10" dirty="0">
                <a:solidFill>
                  <a:srgbClr val="001F5F"/>
                </a:solidFill>
                <a:latin typeface="Candara"/>
                <a:cs typeface="Candara"/>
              </a:rPr>
              <a:t>(далее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b="1" spc="-10" dirty="0">
                <a:solidFill>
                  <a:srgbClr val="001F5F"/>
                </a:solidFill>
                <a:latin typeface="Candara"/>
                <a:cs typeface="Candara"/>
              </a:rPr>
              <a:t>СИПР</a:t>
            </a:r>
            <a:r>
              <a:rPr sz="1800" spc="-10" dirty="0">
                <a:solidFill>
                  <a:srgbClr val="001F5F"/>
                </a:solidFill>
                <a:latin typeface="Candara"/>
                <a:cs typeface="Candara"/>
              </a:rPr>
              <a:t>),</a:t>
            </a:r>
            <a:endParaRPr sz="1800">
              <a:latin typeface="Candara"/>
              <a:cs typeface="Candar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361803" y="5776366"/>
            <a:ext cx="14643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001F5F"/>
                </a:solidFill>
                <a:latin typeface="Candara"/>
                <a:cs typeface="Candara"/>
              </a:rPr>
              <a:t>учитывающую</a:t>
            </a:r>
            <a:endParaRPr sz="1800">
              <a:latin typeface="Candara"/>
              <a:cs typeface="Candar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598926" y="6050381"/>
            <a:ext cx="625221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специфические</a:t>
            </a:r>
            <a:r>
              <a:rPr sz="1800" spc="-45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образовательные</a:t>
            </a:r>
            <a:r>
              <a:rPr sz="1800" spc="-75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dirty="0">
                <a:solidFill>
                  <a:srgbClr val="001F5F"/>
                </a:solidFill>
                <a:latin typeface="Candara"/>
                <a:cs typeface="Candara"/>
              </a:rPr>
              <a:t>потребности</a:t>
            </a:r>
            <a:r>
              <a:rPr sz="1800" spc="-65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ndara"/>
                <a:cs typeface="Candara"/>
              </a:rPr>
              <a:t>обучающихся»</a:t>
            </a:r>
            <a:endParaRPr sz="1800">
              <a:latin typeface="Candara"/>
              <a:cs typeface="Candara"/>
            </a:endParaRPr>
          </a:p>
        </p:txBody>
      </p:sp>
      <p:sp>
        <p:nvSpPr>
          <p:cNvPr id="16" name="object 15"/>
          <p:cNvSpPr txBox="1"/>
          <p:nvPr/>
        </p:nvSpPr>
        <p:spPr>
          <a:xfrm>
            <a:off x="753611" y="4934491"/>
            <a:ext cx="3810000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 smtClean="0">
                <a:solidFill>
                  <a:srgbClr val="2E5496"/>
                </a:solidFill>
                <a:latin typeface="Candara"/>
                <a:cs typeface="Candara"/>
              </a:rPr>
              <a:t>ФГОС</a:t>
            </a:r>
            <a:r>
              <a:rPr lang="ru-RU" sz="2800" b="1" dirty="0" smtClean="0">
                <a:solidFill>
                  <a:srgbClr val="2E5496"/>
                </a:solidFill>
                <a:latin typeface="Candara"/>
                <a:cs typeface="Candara"/>
              </a:rPr>
              <a:t> О УО(ИН) п</a:t>
            </a:r>
            <a:r>
              <a:rPr sz="2800" b="1" spc="-10" dirty="0" smtClean="0">
                <a:solidFill>
                  <a:srgbClr val="2E5496"/>
                </a:solidFill>
                <a:latin typeface="Candara"/>
                <a:cs typeface="Candara"/>
              </a:rPr>
              <a:t>.</a:t>
            </a:r>
            <a:r>
              <a:rPr sz="2800" b="1" spc="-10" dirty="0" smtClean="0">
                <a:solidFill>
                  <a:srgbClr val="2E5496"/>
                </a:solidFill>
                <a:latin typeface="Century Gothic"/>
                <a:cs typeface="Century Gothic"/>
              </a:rPr>
              <a:t>2.3</a:t>
            </a:r>
            <a:r>
              <a:rPr sz="2800" b="1" spc="-10" dirty="0">
                <a:solidFill>
                  <a:srgbClr val="2E5496"/>
                </a:solidFill>
                <a:latin typeface="Candara"/>
                <a:cs typeface="Candara"/>
              </a:rPr>
              <a:t>.</a:t>
            </a:r>
            <a:endParaRPr sz="2800" dirty="0">
              <a:latin typeface="Candara"/>
              <a:cs typeface="Candara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41041"/>
            <a:ext cx="1963738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4582" y="1307084"/>
            <a:ext cx="35286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05840" algn="l"/>
                <a:tab pos="2459990" algn="l"/>
              </a:tabLst>
            </a:pPr>
            <a:r>
              <a:rPr sz="2400" spc="-25" dirty="0">
                <a:solidFill>
                  <a:srgbClr val="001F5F"/>
                </a:solidFill>
                <a:latin typeface="Candara"/>
                <a:cs typeface="Candara"/>
              </a:rPr>
              <a:t>«На</a:t>
            </a:r>
            <a:r>
              <a:rPr sz="2400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2400" spc="-10" dirty="0">
                <a:solidFill>
                  <a:srgbClr val="001F5F"/>
                </a:solidFill>
                <a:latin typeface="Candara"/>
                <a:cs typeface="Candara"/>
              </a:rPr>
              <a:t>основе</a:t>
            </a:r>
            <a:r>
              <a:rPr sz="2400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2400" spc="-10" dirty="0">
                <a:solidFill>
                  <a:srgbClr val="001F5F"/>
                </a:solidFill>
                <a:latin typeface="Candara"/>
                <a:cs typeface="Candara"/>
              </a:rPr>
              <a:t>анализа</a:t>
            </a:r>
            <a:endParaRPr sz="2400">
              <a:latin typeface="Candara"/>
              <a:cs typeface="Candar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0232" y="1672844"/>
            <a:ext cx="37249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0" dirty="0">
                <a:solidFill>
                  <a:srgbClr val="001F5F"/>
                </a:solidFill>
                <a:latin typeface="Candara"/>
                <a:cs typeface="Candara"/>
              </a:rPr>
              <a:t>психолого-</a:t>
            </a:r>
            <a:r>
              <a:rPr sz="2400" spc="-10" dirty="0">
                <a:solidFill>
                  <a:srgbClr val="001F5F"/>
                </a:solidFill>
                <a:latin typeface="Candara"/>
                <a:cs typeface="Candara"/>
              </a:rPr>
              <a:t>педагогического</a:t>
            </a:r>
            <a:endParaRPr sz="2400">
              <a:latin typeface="Candara"/>
              <a:cs typeface="Candar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96636" y="1307084"/>
            <a:ext cx="1932939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6797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001F5F"/>
                </a:solidFill>
                <a:latin typeface="Candara"/>
                <a:cs typeface="Candara"/>
              </a:rPr>
              <a:t>результатов обследования</a:t>
            </a:r>
            <a:endParaRPr sz="2400">
              <a:latin typeface="Candara"/>
              <a:cs typeface="Candar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0232" y="2038603"/>
            <a:ext cx="659130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1266825" algn="l"/>
                <a:tab pos="2967990" algn="l"/>
                <a:tab pos="4210050" algn="l"/>
              </a:tabLst>
            </a:pPr>
            <a:r>
              <a:rPr sz="2400" spc="-10" dirty="0">
                <a:solidFill>
                  <a:srgbClr val="001F5F"/>
                </a:solidFill>
                <a:latin typeface="Candara"/>
                <a:cs typeface="Candara"/>
              </a:rPr>
              <a:t>ребёнка</a:t>
            </a:r>
            <a:r>
              <a:rPr sz="2400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2400" b="1" spc="-10" dirty="0">
                <a:solidFill>
                  <a:srgbClr val="001F5F"/>
                </a:solidFill>
                <a:latin typeface="Candara"/>
                <a:cs typeface="Candara"/>
              </a:rPr>
              <a:t>экспертной</a:t>
            </a:r>
            <a:r>
              <a:rPr sz="2400" b="1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2400" b="1" spc="-10" dirty="0">
                <a:solidFill>
                  <a:srgbClr val="001F5F"/>
                </a:solidFill>
                <a:latin typeface="Candara"/>
                <a:cs typeface="Candara"/>
              </a:rPr>
              <a:t>группой</a:t>
            </a:r>
            <a:r>
              <a:rPr sz="2400" b="1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2400" b="1" spc="-10" dirty="0">
                <a:solidFill>
                  <a:srgbClr val="001F5F"/>
                </a:solidFill>
                <a:latin typeface="Candara"/>
                <a:cs typeface="Candara"/>
              </a:rPr>
              <a:t>образовательной </a:t>
            </a:r>
            <a:r>
              <a:rPr sz="2400" b="1" dirty="0">
                <a:solidFill>
                  <a:srgbClr val="001F5F"/>
                </a:solidFill>
                <a:latin typeface="Candara"/>
                <a:cs typeface="Candara"/>
              </a:rPr>
              <a:t>организации</a:t>
            </a:r>
            <a:r>
              <a:rPr sz="2400" b="1" spc="-35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2400" dirty="0">
                <a:solidFill>
                  <a:srgbClr val="001F5F"/>
                </a:solidFill>
                <a:latin typeface="Candara"/>
                <a:cs typeface="Candara"/>
              </a:rPr>
              <a:t>разрабатывается</a:t>
            </a:r>
            <a:r>
              <a:rPr sz="2400" spc="-25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2400" spc="-10" dirty="0">
                <a:solidFill>
                  <a:srgbClr val="001F5F"/>
                </a:solidFill>
                <a:latin typeface="Candara"/>
                <a:cs typeface="Candara"/>
              </a:rPr>
              <a:t>СИПР»</a:t>
            </a:r>
            <a:endParaRPr sz="2400">
              <a:latin typeface="Candara"/>
              <a:cs typeface="Candar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94257" y="4895215"/>
            <a:ext cx="48539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60985" algn="l"/>
                <a:tab pos="1115695" algn="l"/>
                <a:tab pos="2586990" algn="l"/>
                <a:tab pos="2988945" algn="l"/>
                <a:tab pos="3418840" algn="l"/>
                <a:tab pos="4694555" algn="l"/>
              </a:tabLst>
            </a:pPr>
            <a:r>
              <a:rPr sz="1800" i="1" spc="-50" dirty="0">
                <a:solidFill>
                  <a:srgbClr val="001F5F"/>
                </a:solidFill>
                <a:latin typeface="Candara"/>
                <a:cs typeface="Candara"/>
              </a:rPr>
              <a:t>*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i="1" spc="-10" dirty="0">
                <a:solidFill>
                  <a:srgbClr val="001F5F"/>
                </a:solidFill>
                <a:latin typeface="Candara"/>
                <a:cs typeface="Candara"/>
              </a:rPr>
              <a:t>Письмо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i="1" spc="-10" dirty="0">
                <a:solidFill>
                  <a:srgbClr val="001F5F"/>
                </a:solidFill>
                <a:latin typeface="Candara"/>
                <a:cs typeface="Candara"/>
              </a:rPr>
              <a:t>Минобрнауки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i="1" spc="-25" dirty="0">
                <a:solidFill>
                  <a:srgbClr val="001F5F"/>
                </a:solidFill>
                <a:latin typeface="Candara"/>
                <a:cs typeface="Candara"/>
              </a:rPr>
              <a:t>РФ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i="1" spc="-25" dirty="0">
                <a:solidFill>
                  <a:srgbClr val="001F5F"/>
                </a:solidFill>
                <a:latin typeface="Candara"/>
                <a:cs typeface="Candara"/>
              </a:rPr>
              <a:t>от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i="1" spc="-10" dirty="0">
                <a:solidFill>
                  <a:srgbClr val="001F5F"/>
                </a:solidFill>
                <a:latin typeface="Century Gothic"/>
                <a:cs typeface="Century Gothic"/>
              </a:rPr>
              <a:t>11.03.2016</a:t>
            </a:r>
            <a:r>
              <a:rPr sz="1800" i="1" dirty="0">
                <a:solidFill>
                  <a:srgbClr val="001F5F"/>
                </a:solidFill>
                <a:latin typeface="Century Gothic"/>
                <a:cs typeface="Century Gothic"/>
              </a:rPr>
              <a:t>	</a:t>
            </a:r>
            <a:r>
              <a:rPr sz="1800" i="1" spc="-25" dirty="0">
                <a:solidFill>
                  <a:srgbClr val="001F5F"/>
                </a:solidFill>
                <a:latin typeface="Candara"/>
                <a:cs typeface="Candara"/>
              </a:rPr>
              <a:t>г.</a:t>
            </a:r>
            <a:endParaRPr sz="1800" dirty="0">
              <a:latin typeface="Candara"/>
              <a:cs typeface="Candar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79577" y="5169534"/>
            <a:ext cx="5770880" cy="112268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>
              <a:lnSpc>
                <a:spcPts val="2140"/>
              </a:lnSpc>
              <a:spcBef>
                <a:spcPts val="185"/>
              </a:spcBef>
              <a:tabLst>
                <a:tab pos="1626235" algn="l"/>
                <a:tab pos="4176395" algn="l"/>
              </a:tabLst>
            </a:pPr>
            <a:r>
              <a:rPr sz="1800" i="1" dirty="0">
                <a:solidFill>
                  <a:srgbClr val="001F5F"/>
                </a:solidFill>
                <a:latin typeface="Century Gothic"/>
                <a:cs typeface="Century Gothic"/>
              </a:rPr>
              <a:t>№</a:t>
            </a:r>
            <a:r>
              <a:rPr sz="1800" i="1" spc="229" dirty="0">
                <a:solidFill>
                  <a:srgbClr val="001F5F"/>
                </a:solidFill>
                <a:latin typeface="Century Gothic"/>
                <a:cs typeface="Century Gothic"/>
              </a:rPr>
              <a:t> </a:t>
            </a:r>
            <a:r>
              <a:rPr sz="1800" i="1" spc="-10" dirty="0">
                <a:solidFill>
                  <a:srgbClr val="001F5F"/>
                </a:solidFill>
                <a:latin typeface="Century Gothic"/>
                <a:cs typeface="Century Gothic"/>
              </a:rPr>
              <a:t>ВК-452/07</a:t>
            </a:r>
            <a:r>
              <a:rPr sz="1800" i="1" dirty="0">
                <a:solidFill>
                  <a:srgbClr val="001F5F"/>
                </a:solidFill>
                <a:latin typeface="Century Gothic"/>
                <a:cs typeface="Century Gothic"/>
              </a:rPr>
              <a:t>	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«О</a:t>
            </a:r>
            <a:r>
              <a:rPr sz="1800" i="1" spc="35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введении</a:t>
            </a:r>
            <a:r>
              <a:rPr sz="1800" i="1" spc="345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ФГОС</a:t>
            </a:r>
            <a:r>
              <a:rPr sz="1800" i="1" spc="35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i="1" spc="-25" dirty="0">
                <a:solidFill>
                  <a:srgbClr val="001F5F"/>
                </a:solidFill>
                <a:latin typeface="Candara"/>
                <a:cs typeface="Candara"/>
              </a:rPr>
              <a:t>ОВЗ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i="1" spc="-10" dirty="0">
                <a:solidFill>
                  <a:srgbClr val="001F5F"/>
                </a:solidFill>
                <a:latin typeface="Candara"/>
                <a:cs typeface="Candara"/>
              </a:rPr>
              <a:t>«Методические 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рекомендации</a:t>
            </a:r>
            <a:r>
              <a:rPr sz="1800" i="1" spc="-5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по</a:t>
            </a:r>
            <a:r>
              <a:rPr sz="1800" i="1" spc="-35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вопросам</a:t>
            </a:r>
            <a:r>
              <a:rPr sz="1800" i="1" spc="-35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внедрения</a:t>
            </a:r>
            <a:r>
              <a:rPr sz="1800" i="1" spc="-4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i="1" spc="-10" dirty="0">
                <a:solidFill>
                  <a:srgbClr val="001F5F"/>
                </a:solidFill>
                <a:latin typeface="Candara"/>
                <a:cs typeface="Candara"/>
              </a:rPr>
              <a:t>ФГОС»</a:t>
            </a:r>
            <a:endParaRPr sz="1800" dirty="0">
              <a:latin typeface="Candara"/>
              <a:cs typeface="Candara"/>
            </a:endParaRPr>
          </a:p>
          <a:p>
            <a:pPr marL="927100">
              <a:lnSpc>
                <a:spcPts val="2110"/>
              </a:lnSpc>
              <a:tabLst>
                <a:tab pos="1175385" algn="l"/>
                <a:tab pos="2030095" algn="l"/>
                <a:tab pos="3501390" algn="l"/>
                <a:tab pos="3903979" algn="l"/>
                <a:tab pos="4333240" algn="l"/>
                <a:tab pos="5609590" algn="l"/>
              </a:tabLst>
            </a:pPr>
            <a:r>
              <a:rPr sz="1800" i="1" spc="-50" dirty="0">
                <a:solidFill>
                  <a:srgbClr val="001F5F"/>
                </a:solidFill>
                <a:latin typeface="Candara"/>
                <a:cs typeface="Candara"/>
              </a:rPr>
              <a:t>*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i="1" spc="-10" dirty="0">
                <a:solidFill>
                  <a:srgbClr val="001F5F"/>
                </a:solidFill>
                <a:latin typeface="Candara"/>
                <a:cs typeface="Candara"/>
              </a:rPr>
              <a:t>Письмо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i="1" spc="-10" dirty="0">
                <a:solidFill>
                  <a:srgbClr val="001F5F"/>
                </a:solidFill>
                <a:latin typeface="Candara"/>
                <a:cs typeface="Candara"/>
              </a:rPr>
              <a:t>Минобрнауки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i="1" spc="-25" dirty="0">
                <a:solidFill>
                  <a:srgbClr val="001F5F"/>
                </a:solidFill>
                <a:latin typeface="Candara"/>
                <a:cs typeface="Candara"/>
              </a:rPr>
              <a:t>РФ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i="1" spc="-25" dirty="0">
                <a:solidFill>
                  <a:srgbClr val="001F5F"/>
                </a:solidFill>
                <a:latin typeface="Candara"/>
                <a:cs typeface="Candara"/>
              </a:rPr>
              <a:t>от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	</a:t>
            </a:r>
            <a:r>
              <a:rPr sz="1800" i="1" spc="-10" dirty="0">
                <a:solidFill>
                  <a:srgbClr val="001F5F"/>
                </a:solidFill>
                <a:latin typeface="Century Gothic"/>
                <a:cs typeface="Century Gothic"/>
              </a:rPr>
              <a:t>15.03.2018</a:t>
            </a:r>
            <a:r>
              <a:rPr sz="1800" i="1" dirty="0">
                <a:solidFill>
                  <a:srgbClr val="001F5F"/>
                </a:solidFill>
                <a:latin typeface="Century Gothic"/>
                <a:cs typeface="Century Gothic"/>
              </a:rPr>
              <a:t>	</a:t>
            </a:r>
            <a:r>
              <a:rPr sz="1800" i="1" spc="-25" dirty="0">
                <a:solidFill>
                  <a:srgbClr val="001F5F"/>
                </a:solidFill>
                <a:latin typeface="Candara"/>
                <a:cs typeface="Candara"/>
              </a:rPr>
              <a:t>г.</a:t>
            </a:r>
            <a:endParaRPr sz="1800" dirty="0">
              <a:latin typeface="Candara"/>
              <a:cs typeface="Candara"/>
            </a:endParaRPr>
          </a:p>
          <a:p>
            <a:pPr marL="12700">
              <a:lnSpc>
                <a:spcPct val="100000"/>
              </a:lnSpc>
            </a:pPr>
            <a:r>
              <a:rPr sz="1800" i="1" spc="-10" dirty="0">
                <a:solidFill>
                  <a:srgbClr val="001F5F"/>
                </a:solidFill>
                <a:latin typeface="Century Gothic"/>
                <a:cs typeface="Century Gothic"/>
              </a:rPr>
              <a:t>№ТС-</a:t>
            </a:r>
            <a:r>
              <a:rPr sz="1800" i="1" dirty="0">
                <a:solidFill>
                  <a:srgbClr val="001F5F"/>
                </a:solidFill>
                <a:latin typeface="Century Gothic"/>
                <a:cs typeface="Century Gothic"/>
              </a:rPr>
              <a:t>728/07</a:t>
            </a:r>
            <a:r>
              <a:rPr sz="1800" i="1" spc="-40" dirty="0">
                <a:solidFill>
                  <a:srgbClr val="001F5F"/>
                </a:solidFill>
                <a:latin typeface="Century Gothic"/>
                <a:cs typeface="Century Gothic"/>
              </a:rPr>
              <a:t> 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«Об</a:t>
            </a:r>
            <a:r>
              <a:rPr sz="1800" i="1" spc="-25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организации</a:t>
            </a:r>
            <a:r>
              <a:rPr sz="1800" i="1" spc="-3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работы</a:t>
            </a:r>
            <a:r>
              <a:rPr sz="1800" i="1" spc="-4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i="1" dirty="0">
                <a:solidFill>
                  <a:srgbClr val="001F5F"/>
                </a:solidFill>
                <a:latin typeface="Candara"/>
                <a:cs typeface="Candara"/>
              </a:rPr>
              <a:t>по</a:t>
            </a:r>
            <a:r>
              <a:rPr sz="1800" i="1" spc="-25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1800" i="1" spc="-10" dirty="0">
                <a:solidFill>
                  <a:srgbClr val="001F5F"/>
                </a:solidFill>
                <a:latin typeface="Candara"/>
                <a:cs typeface="Candara"/>
              </a:rPr>
              <a:t>СИПР»</a:t>
            </a:r>
            <a:endParaRPr sz="1800" dirty="0">
              <a:latin typeface="Candara"/>
              <a:cs typeface="Candara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7600568" y="267081"/>
            <a:ext cx="3945890" cy="3652520"/>
            <a:chOff x="7600568" y="267081"/>
            <a:chExt cx="3945890" cy="3652520"/>
          </a:xfrm>
        </p:grpSpPr>
        <p:sp>
          <p:nvSpPr>
            <p:cNvPr id="9" name="object 9"/>
            <p:cNvSpPr/>
            <p:nvPr/>
          </p:nvSpPr>
          <p:spPr>
            <a:xfrm>
              <a:off x="7613268" y="797940"/>
              <a:ext cx="3920490" cy="3108960"/>
            </a:xfrm>
            <a:custGeom>
              <a:avLst/>
              <a:gdLst/>
              <a:ahLst/>
              <a:cxnLst/>
              <a:rect l="l" t="t" r="r" b="b"/>
              <a:pathLst>
                <a:path w="3920490" h="3108960">
                  <a:moveTo>
                    <a:pt x="3920236" y="0"/>
                  </a:moveTo>
                  <a:lnTo>
                    <a:pt x="0" y="0"/>
                  </a:lnTo>
                  <a:lnTo>
                    <a:pt x="0" y="3108960"/>
                  </a:lnTo>
                  <a:lnTo>
                    <a:pt x="3920236" y="3108960"/>
                  </a:lnTo>
                  <a:lnTo>
                    <a:pt x="3920236" y="0"/>
                  </a:lnTo>
                  <a:close/>
                </a:path>
              </a:pathLst>
            </a:custGeom>
            <a:solidFill>
              <a:srgbClr val="D2D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606918" y="778890"/>
              <a:ext cx="3933190" cy="38100"/>
            </a:xfrm>
            <a:custGeom>
              <a:avLst/>
              <a:gdLst/>
              <a:ahLst/>
              <a:cxnLst/>
              <a:rect l="l" t="t" r="r" b="b"/>
              <a:pathLst>
                <a:path w="3933190" h="38100">
                  <a:moveTo>
                    <a:pt x="0" y="38100"/>
                  </a:moveTo>
                  <a:lnTo>
                    <a:pt x="3932935" y="38100"/>
                  </a:lnTo>
                  <a:lnTo>
                    <a:pt x="3932935" y="0"/>
                  </a:lnTo>
                  <a:lnTo>
                    <a:pt x="0" y="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606918" y="273431"/>
              <a:ext cx="3933190" cy="3639820"/>
            </a:xfrm>
            <a:custGeom>
              <a:avLst/>
              <a:gdLst/>
              <a:ahLst/>
              <a:cxnLst/>
              <a:rect l="l" t="t" r="r" b="b"/>
              <a:pathLst>
                <a:path w="3933190" h="3639820">
                  <a:moveTo>
                    <a:pt x="6350" y="0"/>
                  </a:moveTo>
                  <a:lnTo>
                    <a:pt x="6350" y="3639820"/>
                  </a:lnTo>
                </a:path>
                <a:path w="3933190" h="3639820">
                  <a:moveTo>
                    <a:pt x="3926585" y="0"/>
                  </a:moveTo>
                  <a:lnTo>
                    <a:pt x="3926585" y="3639820"/>
                  </a:lnTo>
                </a:path>
                <a:path w="3933190" h="3639820">
                  <a:moveTo>
                    <a:pt x="0" y="6350"/>
                  </a:moveTo>
                  <a:lnTo>
                    <a:pt x="3932935" y="6350"/>
                  </a:lnTo>
                </a:path>
                <a:path w="3933190" h="3639820">
                  <a:moveTo>
                    <a:pt x="0" y="3633470"/>
                  </a:moveTo>
                  <a:lnTo>
                    <a:pt x="3932935" y="363347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7613268" y="279781"/>
            <a:ext cx="3920490" cy="518159"/>
          </a:xfrm>
          <a:prstGeom prst="rect">
            <a:avLst/>
          </a:prstGeom>
          <a:solidFill>
            <a:srgbClr val="5B9BD4"/>
          </a:solidFill>
        </p:spPr>
        <p:txBody>
          <a:bodyPr vert="horz" wrap="square" lIns="0" tIns="22225" rIns="0" bIns="0" rtlCol="0">
            <a:spAutoFit/>
          </a:bodyPr>
          <a:lstStyle/>
          <a:p>
            <a:pPr marL="274955">
              <a:lnSpc>
                <a:spcPct val="100000"/>
              </a:lnSpc>
              <a:spcBef>
                <a:spcPts val="175"/>
              </a:spcBef>
            </a:pPr>
            <a:r>
              <a:rPr sz="2800" b="1" dirty="0">
                <a:solidFill>
                  <a:srgbClr val="001F5F"/>
                </a:solidFill>
                <a:latin typeface="Candara"/>
                <a:cs typeface="Candara"/>
              </a:rPr>
              <a:t>ЭКСПЕРТНАЯ</a:t>
            </a:r>
            <a:r>
              <a:rPr sz="2800" b="1" spc="-15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2800" b="1" spc="-10" dirty="0">
                <a:solidFill>
                  <a:srgbClr val="001F5F"/>
                </a:solidFill>
                <a:latin typeface="Candara"/>
                <a:cs typeface="Candara"/>
              </a:rPr>
              <a:t>ГРУППА</a:t>
            </a:r>
            <a:endParaRPr sz="2800">
              <a:latin typeface="Candara"/>
              <a:cs typeface="Candar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619618" y="814577"/>
            <a:ext cx="3907790" cy="2769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523365">
              <a:lnSpc>
                <a:spcPct val="100000"/>
              </a:lnSpc>
              <a:spcBef>
                <a:spcPts val="105"/>
              </a:spcBef>
            </a:pPr>
            <a:r>
              <a:rPr sz="2000" spc="-10" dirty="0">
                <a:solidFill>
                  <a:srgbClr val="001F5F"/>
                </a:solidFill>
                <a:latin typeface="Candara"/>
                <a:cs typeface="Candara"/>
              </a:rPr>
              <a:t>учитель</a:t>
            </a:r>
            <a:endParaRPr sz="2000">
              <a:latin typeface="Candara"/>
              <a:cs typeface="Candara"/>
            </a:endParaRPr>
          </a:p>
          <a:p>
            <a:pPr marL="834390" marR="824865" indent="149225">
              <a:lnSpc>
                <a:spcPct val="100000"/>
              </a:lnSpc>
            </a:pPr>
            <a:r>
              <a:rPr sz="2000" spc="-10" dirty="0">
                <a:solidFill>
                  <a:srgbClr val="001F5F"/>
                </a:solidFill>
                <a:latin typeface="Candara"/>
                <a:cs typeface="Candara"/>
              </a:rPr>
              <a:t>педагог-психолог учитель-дефектолог</a:t>
            </a:r>
            <a:endParaRPr sz="2000">
              <a:latin typeface="Candara"/>
              <a:cs typeface="Candara"/>
            </a:endParaRPr>
          </a:p>
          <a:p>
            <a:pPr marL="1036955">
              <a:lnSpc>
                <a:spcPct val="100000"/>
              </a:lnSpc>
            </a:pPr>
            <a:r>
              <a:rPr sz="2000" spc="-10" dirty="0">
                <a:solidFill>
                  <a:srgbClr val="001F5F"/>
                </a:solidFill>
                <a:latin typeface="Candara"/>
                <a:cs typeface="Candara"/>
              </a:rPr>
              <a:t>учитель-логопед</a:t>
            </a:r>
            <a:endParaRPr sz="2000">
              <a:latin typeface="Candara"/>
              <a:cs typeface="Candara"/>
            </a:endParaRPr>
          </a:p>
          <a:p>
            <a:pPr marL="1084580">
              <a:lnSpc>
                <a:spcPct val="100000"/>
              </a:lnSpc>
            </a:pPr>
            <a:r>
              <a:rPr sz="2000" dirty="0">
                <a:solidFill>
                  <a:srgbClr val="001F5F"/>
                </a:solidFill>
                <a:latin typeface="Candara"/>
                <a:cs typeface="Candara"/>
              </a:rPr>
              <a:t>учитель</a:t>
            </a:r>
            <a:r>
              <a:rPr sz="2000" spc="-55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2000" spc="-10" dirty="0">
                <a:solidFill>
                  <a:srgbClr val="001F5F"/>
                </a:solidFill>
                <a:latin typeface="Candara"/>
                <a:cs typeface="Candara"/>
              </a:rPr>
              <a:t>музыки</a:t>
            </a:r>
            <a:endParaRPr sz="2000">
              <a:latin typeface="Candara"/>
              <a:cs typeface="Candara"/>
            </a:endParaRPr>
          </a:p>
          <a:p>
            <a:pPr marL="777875">
              <a:lnSpc>
                <a:spcPct val="100000"/>
              </a:lnSpc>
            </a:pPr>
            <a:r>
              <a:rPr sz="2000" dirty="0">
                <a:solidFill>
                  <a:srgbClr val="001F5F"/>
                </a:solidFill>
                <a:latin typeface="Candara"/>
                <a:cs typeface="Candara"/>
              </a:rPr>
              <a:t>учитель</a:t>
            </a:r>
            <a:r>
              <a:rPr sz="2000" spc="-4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2000" spc="-10" dirty="0">
                <a:solidFill>
                  <a:srgbClr val="001F5F"/>
                </a:solidFill>
                <a:latin typeface="Candara"/>
                <a:cs typeface="Candara"/>
              </a:rPr>
              <a:t>физкультуры</a:t>
            </a:r>
            <a:endParaRPr sz="2000">
              <a:latin typeface="Candara"/>
              <a:cs typeface="Candara"/>
            </a:endParaRPr>
          </a:p>
          <a:p>
            <a:pPr marL="831850" marR="236854" indent="-584200">
              <a:lnSpc>
                <a:spcPct val="100000"/>
              </a:lnSpc>
            </a:pPr>
            <a:r>
              <a:rPr sz="2000" spc="-10" dirty="0">
                <a:solidFill>
                  <a:srgbClr val="001F5F"/>
                </a:solidFill>
                <a:latin typeface="Candara"/>
                <a:cs typeface="Candara"/>
              </a:rPr>
              <a:t>воспитатель/ассистент/тьютор </a:t>
            </a:r>
            <a:r>
              <a:rPr sz="2000" dirty="0">
                <a:solidFill>
                  <a:srgbClr val="001F5F"/>
                </a:solidFill>
                <a:latin typeface="Candara"/>
                <a:cs typeface="Candara"/>
              </a:rPr>
              <a:t>социальный</a:t>
            </a:r>
            <a:r>
              <a:rPr sz="2000" spc="-9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2000" spc="-10" dirty="0">
                <a:solidFill>
                  <a:srgbClr val="001F5F"/>
                </a:solidFill>
                <a:latin typeface="Candara"/>
                <a:cs typeface="Candara"/>
              </a:rPr>
              <a:t>педагог </a:t>
            </a:r>
            <a:r>
              <a:rPr sz="2000" dirty="0">
                <a:solidFill>
                  <a:srgbClr val="001F5F"/>
                </a:solidFill>
                <a:latin typeface="Candara"/>
                <a:cs typeface="Candara"/>
              </a:rPr>
              <a:t>другие</a:t>
            </a:r>
            <a:r>
              <a:rPr sz="2000" spc="-5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2000" spc="-10" dirty="0">
                <a:solidFill>
                  <a:srgbClr val="001F5F"/>
                </a:solidFill>
                <a:latin typeface="Candara"/>
                <a:cs typeface="Candara"/>
              </a:rPr>
              <a:t>специалисты</a:t>
            </a:r>
            <a:endParaRPr sz="2000">
              <a:latin typeface="Candara"/>
              <a:cs typeface="Candara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9005316" y="3584447"/>
            <a:ext cx="1394460" cy="419100"/>
            <a:chOff x="9005316" y="3584447"/>
            <a:chExt cx="1394460" cy="419100"/>
          </a:xfrm>
        </p:grpSpPr>
        <p:sp>
          <p:nvSpPr>
            <p:cNvPr id="15" name="object 15"/>
            <p:cNvSpPr/>
            <p:nvPr/>
          </p:nvSpPr>
          <p:spPr>
            <a:xfrm>
              <a:off x="9744456" y="3590543"/>
              <a:ext cx="649605" cy="398145"/>
            </a:xfrm>
            <a:custGeom>
              <a:avLst/>
              <a:gdLst/>
              <a:ahLst/>
              <a:cxnLst/>
              <a:rect l="l" t="t" r="r" b="b"/>
              <a:pathLst>
                <a:path w="649604" h="398145">
                  <a:moveTo>
                    <a:pt x="324612" y="0"/>
                  </a:moveTo>
                  <a:lnTo>
                    <a:pt x="0" y="198881"/>
                  </a:lnTo>
                  <a:lnTo>
                    <a:pt x="162305" y="198881"/>
                  </a:lnTo>
                  <a:lnTo>
                    <a:pt x="162305" y="397763"/>
                  </a:lnTo>
                  <a:lnTo>
                    <a:pt x="486918" y="397763"/>
                  </a:lnTo>
                  <a:lnTo>
                    <a:pt x="486918" y="198881"/>
                  </a:lnTo>
                  <a:lnTo>
                    <a:pt x="649224" y="198881"/>
                  </a:lnTo>
                  <a:lnTo>
                    <a:pt x="324612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9744456" y="3590543"/>
              <a:ext cx="649605" cy="398145"/>
            </a:xfrm>
            <a:custGeom>
              <a:avLst/>
              <a:gdLst/>
              <a:ahLst/>
              <a:cxnLst/>
              <a:rect l="l" t="t" r="r" b="b"/>
              <a:pathLst>
                <a:path w="649604" h="398145">
                  <a:moveTo>
                    <a:pt x="649224" y="198881"/>
                  </a:moveTo>
                  <a:lnTo>
                    <a:pt x="486918" y="198881"/>
                  </a:lnTo>
                  <a:lnTo>
                    <a:pt x="486918" y="397763"/>
                  </a:lnTo>
                  <a:lnTo>
                    <a:pt x="162305" y="397763"/>
                  </a:lnTo>
                  <a:lnTo>
                    <a:pt x="162305" y="198881"/>
                  </a:lnTo>
                  <a:lnTo>
                    <a:pt x="0" y="198881"/>
                  </a:lnTo>
                  <a:lnTo>
                    <a:pt x="324612" y="0"/>
                  </a:lnTo>
                  <a:lnTo>
                    <a:pt x="649224" y="198881"/>
                  </a:lnTo>
                  <a:close/>
                </a:path>
              </a:pathLst>
            </a:custGeom>
            <a:ln w="12192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011412" y="3601211"/>
              <a:ext cx="628015" cy="396240"/>
            </a:xfrm>
            <a:custGeom>
              <a:avLst/>
              <a:gdLst/>
              <a:ahLst/>
              <a:cxnLst/>
              <a:rect l="l" t="t" r="r" b="b"/>
              <a:pathLst>
                <a:path w="628015" h="396239">
                  <a:moveTo>
                    <a:pt x="470916" y="0"/>
                  </a:moveTo>
                  <a:lnTo>
                    <a:pt x="156972" y="0"/>
                  </a:lnTo>
                  <a:lnTo>
                    <a:pt x="156972" y="198119"/>
                  </a:lnTo>
                  <a:lnTo>
                    <a:pt x="0" y="198119"/>
                  </a:lnTo>
                  <a:lnTo>
                    <a:pt x="313944" y="396239"/>
                  </a:lnTo>
                  <a:lnTo>
                    <a:pt x="627888" y="198119"/>
                  </a:lnTo>
                  <a:lnTo>
                    <a:pt x="470916" y="198119"/>
                  </a:lnTo>
                  <a:lnTo>
                    <a:pt x="470916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9011412" y="3601211"/>
              <a:ext cx="628015" cy="396240"/>
            </a:xfrm>
            <a:custGeom>
              <a:avLst/>
              <a:gdLst/>
              <a:ahLst/>
              <a:cxnLst/>
              <a:rect l="l" t="t" r="r" b="b"/>
              <a:pathLst>
                <a:path w="628015" h="396239">
                  <a:moveTo>
                    <a:pt x="0" y="198119"/>
                  </a:moveTo>
                  <a:lnTo>
                    <a:pt x="156972" y="198119"/>
                  </a:lnTo>
                  <a:lnTo>
                    <a:pt x="156972" y="0"/>
                  </a:lnTo>
                  <a:lnTo>
                    <a:pt x="470916" y="0"/>
                  </a:lnTo>
                  <a:lnTo>
                    <a:pt x="470916" y="198119"/>
                  </a:lnTo>
                  <a:lnTo>
                    <a:pt x="627888" y="198119"/>
                  </a:lnTo>
                  <a:lnTo>
                    <a:pt x="313944" y="396239"/>
                  </a:lnTo>
                  <a:lnTo>
                    <a:pt x="0" y="198119"/>
                  </a:lnTo>
                  <a:close/>
                </a:path>
              </a:pathLst>
            </a:custGeom>
            <a:ln w="12192">
              <a:solidFill>
                <a:srgbClr val="4170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7652004" y="4020311"/>
            <a:ext cx="3907790" cy="638810"/>
          </a:xfrm>
          <a:prstGeom prst="rect">
            <a:avLst/>
          </a:prstGeom>
          <a:solidFill>
            <a:srgbClr val="BCD6ED"/>
          </a:solidFill>
          <a:ln w="12192">
            <a:solidFill>
              <a:srgbClr val="BCD6ED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88265" algn="ctr">
              <a:lnSpc>
                <a:spcPts val="2175"/>
              </a:lnSpc>
            </a:pPr>
            <a:r>
              <a:rPr sz="2000" spc="-10" dirty="0">
                <a:solidFill>
                  <a:srgbClr val="001F5F"/>
                </a:solidFill>
                <a:latin typeface="Century Gothic"/>
                <a:cs typeface="Century Gothic"/>
              </a:rPr>
              <a:t>родители/</a:t>
            </a:r>
            <a:endParaRPr sz="2000">
              <a:latin typeface="Century Gothic"/>
              <a:cs typeface="Century Gothic"/>
            </a:endParaRPr>
          </a:p>
          <a:p>
            <a:pPr marL="85725" algn="ctr">
              <a:lnSpc>
                <a:spcPct val="100000"/>
              </a:lnSpc>
            </a:pPr>
            <a:r>
              <a:rPr sz="2000" dirty="0">
                <a:solidFill>
                  <a:srgbClr val="001F5F"/>
                </a:solidFill>
                <a:latin typeface="Century Gothic"/>
                <a:cs typeface="Century Gothic"/>
              </a:rPr>
              <a:t>законные</a:t>
            </a:r>
            <a:r>
              <a:rPr sz="2000" spc="-25" dirty="0">
                <a:solidFill>
                  <a:srgbClr val="001F5F"/>
                </a:solidFill>
                <a:latin typeface="Century Gothic"/>
                <a:cs typeface="Century Gothic"/>
              </a:rPr>
              <a:t> </a:t>
            </a:r>
            <a:r>
              <a:rPr sz="2000" spc="-10" dirty="0">
                <a:solidFill>
                  <a:srgbClr val="001F5F"/>
                </a:solidFill>
                <a:latin typeface="Century Gothic"/>
                <a:cs typeface="Century Gothic"/>
              </a:rPr>
              <a:t>представители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696961" y="4991861"/>
            <a:ext cx="3997960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solidFill>
                  <a:srgbClr val="001F5F"/>
                </a:solidFill>
                <a:latin typeface="Candara"/>
                <a:cs typeface="Candara"/>
              </a:rPr>
              <a:t>Ответственность</a:t>
            </a:r>
            <a:r>
              <a:rPr sz="2400" spc="15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2400" dirty="0">
                <a:solidFill>
                  <a:srgbClr val="001F5F"/>
                </a:solidFill>
                <a:latin typeface="Candara"/>
                <a:cs typeface="Candara"/>
              </a:rPr>
              <a:t>и</a:t>
            </a:r>
            <a:r>
              <a:rPr sz="2400" spc="-2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2400" spc="-10" dirty="0">
                <a:solidFill>
                  <a:srgbClr val="001F5F"/>
                </a:solidFill>
                <a:latin typeface="Candara"/>
                <a:cs typeface="Candara"/>
              </a:rPr>
              <a:t>регламент </a:t>
            </a:r>
            <a:r>
              <a:rPr sz="2400" dirty="0">
                <a:solidFill>
                  <a:srgbClr val="001F5F"/>
                </a:solidFill>
                <a:latin typeface="Candara"/>
                <a:cs typeface="Candara"/>
              </a:rPr>
              <a:t>деятельности</a:t>
            </a:r>
            <a:r>
              <a:rPr sz="2400" spc="-130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2400" spc="-20" dirty="0">
                <a:solidFill>
                  <a:srgbClr val="001F5F"/>
                </a:solidFill>
                <a:latin typeface="Candara"/>
                <a:cs typeface="Candara"/>
              </a:rPr>
              <a:t>всех</a:t>
            </a:r>
            <a:endParaRPr sz="2400">
              <a:latin typeface="Candara"/>
              <a:cs typeface="Candara"/>
            </a:endParaRPr>
          </a:p>
          <a:p>
            <a:pPr marL="12700" marR="824230">
              <a:lnSpc>
                <a:spcPct val="100000"/>
              </a:lnSpc>
            </a:pPr>
            <a:r>
              <a:rPr sz="2400" dirty="0">
                <a:solidFill>
                  <a:srgbClr val="001F5F"/>
                </a:solidFill>
                <a:latin typeface="Candara"/>
                <a:cs typeface="Candara"/>
              </a:rPr>
              <a:t>участников</a:t>
            </a:r>
            <a:r>
              <a:rPr sz="2400" spc="-75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2400" spc="-10" dirty="0">
                <a:solidFill>
                  <a:srgbClr val="001F5F"/>
                </a:solidFill>
                <a:latin typeface="Candara"/>
                <a:cs typeface="Candara"/>
              </a:rPr>
              <a:t>совместной </a:t>
            </a:r>
            <a:r>
              <a:rPr sz="2400" dirty="0">
                <a:solidFill>
                  <a:srgbClr val="001F5F"/>
                </a:solidFill>
                <a:latin typeface="Candara"/>
                <a:cs typeface="Candara"/>
              </a:rPr>
              <a:t>работы</a:t>
            </a:r>
            <a:r>
              <a:rPr sz="2400" spc="-85" dirty="0">
                <a:solidFill>
                  <a:srgbClr val="001F5F"/>
                </a:solidFill>
                <a:latin typeface="Candara"/>
                <a:cs typeface="Candara"/>
              </a:rPr>
              <a:t> </a:t>
            </a:r>
            <a:r>
              <a:rPr sz="2400" spc="-10" dirty="0">
                <a:solidFill>
                  <a:srgbClr val="001F5F"/>
                </a:solidFill>
                <a:latin typeface="Candara"/>
                <a:cs typeface="Candara"/>
              </a:rPr>
              <a:t>закреплены.</a:t>
            </a:r>
            <a:endParaRPr sz="2400">
              <a:latin typeface="Candara"/>
              <a:cs typeface="Candara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78739" y="244297"/>
            <a:ext cx="7193915" cy="543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dirty="0">
                <a:solidFill>
                  <a:srgbClr val="2E5496"/>
                </a:solidFill>
                <a:latin typeface="Century Gothic"/>
                <a:cs typeface="Century Gothic"/>
              </a:rPr>
              <a:t>Кто</a:t>
            </a:r>
            <a:r>
              <a:rPr sz="3400" spc="-60" dirty="0">
                <a:solidFill>
                  <a:srgbClr val="2E5496"/>
                </a:solidFill>
                <a:latin typeface="Century Gothic"/>
                <a:cs typeface="Century Gothic"/>
              </a:rPr>
              <a:t> </a:t>
            </a:r>
            <a:r>
              <a:rPr sz="3400" dirty="0">
                <a:solidFill>
                  <a:srgbClr val="2E5496"/>
                </a:solidFill>
                <a:latin typeface="Century Gothic"/>
                <a:cs typeface="Century Gothic"/>
              </a:rPr>
              <a:t>и</a:t>
            </a:r>
            <a:r>
              <a:rPr sz="3400" spc="-100" dirty="0">
                <a:solidFill>
                  <a:srgbClr val="2E5496"/>
                </a:solidFill>
                <a:latin typeface="Century Gothic"/>
                <a:cs typeface="Century Gothic"/>
              </a:rPr>
              <a:t> </a:t>
            </a:r>
            <a:r>
              <a:rPr sz="3400" dirty="0">
                <a:solidFill>
                  <a:srgbClr val="2E5496"/>
                </a:solidFill>
                <a:latin typeface="Century Gothic"/>
                <a:cs typeface="Century Gothic"/>
              </a:rPr>
              <a:t>как</a:t>
            </a:r>
            <a:r>
              <a:rPr sz="3400" spc="-85" dirty="0">
                <a:solidFill>
                  <a:srgbClr val="2E5496"/>
                </a:solidFill>
                <a:latin typeface="Century Gothic"/>
                <a:cs typeface="Century Gothic"/>
              </a:rPr>
              <a:t> </a:t>
            </a:r>
            <a:r>
              <a:rPr sz="3400" spc="-10" dirty="0">
                <a:solidFill>
                  <a:srgbClr val="2E5496"/>
                </a:solidFill>
                <a:latin typeface="Century Gothic"/>
                <a:cs typeface="Century Gothic"/>
              </a:rPr>
              <a:t>разрабатывает</a:t>
            </a:r>
            <a:r>
              <a:rPr sz="3400" spc="-25" dirty="0">
                <a:solidFill>
                  <a:srgbClr val="2E5496"/>
                </a:solidFill>
                <a:latin typeface="Century Gothic"/>
                <a:cs typeface="Century Gothic"/>
              </a:rPr>
              <a:t> </a:t>
            </a:r>
            <a:r>
              <a:rPr sz="3400" spc="-10" dirty="0">
                <a:solidFill>
                  <a:srgbClr val="2E5496"/>
                </a:solidFill>
                <a:latin typeface="Century Gothic"/>
                <a:cs typeface="Century Gothic"/>
              </a:rPr>
              <a:t>СИПР?</a:t>
            </a:r>
            <a:endParaRPr sz="3400"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</TotalTime>
  <Words>568</Words>
  <Application>Microsoft Office PowerPoint</Application>
  <PresentationFormat>Произвольный</PresentationFormat>
  <Paragraphs>126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СИПР</vt:lpstr>
      <vt:lpstr>Принципы СИПР</vt:lpstr>
      <vt:lpstr>Нормативно-правовые документы для разработки СИПР</vt:lpstr>
      <vt:lpstr>ФГОС НОО ОВЗ + ФГОС О УО(ИН)  </vt:lpstr>
      <vt:lpstr>Кто и как разрабатывает СИПР?</vt:lpstr>
      <vt:lpstr>Основные задачи экспертной группы</vt:lpstr>
      <vt:lpstr>План работы экспертной группы  по разработке СИПР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Мезенцева</dc:creator>
  <cp:lastModifiedBy>User1</cp:lastModifiedBy>
  <cp:revision>19</cp:revision>
  <dcterms:created xsi:type="dcterms:W3CDTF">2025-11-20T05:23:51Z</dcterms:created>
  <dcterms:modified xsi:type="dcterms:W3CDTF">2025-11-20T13:14:45Z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2021-04-12T00:00:00Z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2025-11-20T00:00:00Z</vt:filetime>
  </property>
  <property fmtid="{D5CDD505-2E9C-101B-9397-08002B2CF9AE}" pid="5" name="Producer">
    <vt:lpwstr>Microsoft® PowerPoint® 2013</vt:lpwstr>
  </property>
</Properties>
</file>